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834" r:id="rId3"/>
    <p:sldMasterId id="2147483846" r:id="rId4"/>
    <p:sldMasterId id="2147483896" r:id="rId5"/>
    <p:sldMasterId id="2147483908" r:id="rId6"/>
    <p:sldMasterId id="2147483983" r:id="rId7"/>
    <p:sldMasterId id="2147483985" r:id="rId8"/>
  </p:sldMasterIdLst>
  <p:notesMasterIdLst>
    <p:notesMasterId r:id="rId92"/>
  </p:notesMasterIdLst>
  <p:sldIdLst>
    <p:sldId id="621" r:id="rId9"/>
    <p:sldId id="558" r:id="rId10"/>
    <p:sldId id="561" r:id="rId11"/>
    <p:sldId id="562" r:id="rId12"/>
    <p:sldId id="565" r:id="rId13"/>
    <p:sldId id="569" r:id="rId14"/>
    <p:sldId id="576" r:id="rId15"/>
    <p:sldId id="578" r:id="rId16"/>
    <p:sldId id="605" r:id="rId17"/>
    <p:sldId id="583" r:id="rId18"/>
    <p:sldId id="588" r:id="rId19"/>
    <p:sldId id="606" r:id="rId20"/>
    <p:sldId id="581" r:id="rId21"/>
    <p:sldId id="312" r:id="rId22"/>
    <p:sldId id="429" r:id="rId23"/>
    <p:sldId id="622" r:id="rId24"/>
    <p:sldId id="541" r:id="rId25"/>
    <p:sldId id="540" r:id="rId26"/>
    <p:sldId id="568" r:id="rId27"/>
    <p:sldId id="542" r:id="rId28"/>
    <p:sldId id="400" r:id="rId29"/>
    <p:sldId id="402" r:id="rId30"/>
    <p:sldId id="544" r:id="rId31"/>
    <p:sldId id="406" r:id="rId32"/>
    <p:sldId id="545" r:id="rId33"/>
    <p:sldId id="408" r:id="rId34"/>
    <p:sldId id="546" r:id="rId35"/>
    <p:sldId id="547" r:id="rId36"/>
    <p:sldId id="548" r:id="rId37"/>
    <p:sldId id="607" r:id="rId38"/>
    <p:sldId id="608" r:id="rId39"/>
    <p:sldId id="623" r:id="rId40"/>
    <p:sldId id="471" r:id="rId41"/>
    <p:sldId id="280" r:id="rId42"/>
    <p:sldId id="472" r:id="rId43"/>
    <p:sldId id="473" r:id="rId44"/>
    <p:sldId id="474" r:id="rId45"/>
    <p:sldId id="470" r:id="rId46"/>
    <p:sldId id="476" r:id="rId47"/>
    <p:sldId id="478" r:id="rId48"/>
    <p:sldId id="259" r:id="rId49"/>
    <p:sldId id="479" r:id="rId50"/>
    <p:sldId id="484" r:id="rId51"/>
    <p:sldId id="438" r:id="rId52"/>
    <p:sldId id="536" r:id="rId53"/>
    <p:sldId id="436" r:id="rId54"/>
    <p:sldId id="482" r:id="rId55"/>
    <p:sldId id="413" r:id="rId56"/>
    <p:sldId id="485" r:id="rId57"/>
    <p:sldId id="486" r:id="rId58"/>
    <p:sldId id="446" r:id="rId59"/>
    <p:sldId id="422" r:id="rId60"/>
    <p:sldId id="489" r:id="rId61"/>
    <p:sldId id="488" r:id="rId62"/>
    <p:sldId id="534" r:id="rId63"/>
    <p:sldId id="624" r:id="rId64"/>
    <p:sldId id="261" r:id="rId65"/>
    <p:sldId id="491" r:id="rId66"/>
    <p:sldId id="493" r:id="rId67"/>
    <p:sldId id="492" r:id="rId68"/>
    <p:sldId id="494" r:id="rId69"/>
    <p:sldId id="495" r:id="rId70"/>
    <p:sldId id="496" r:id="rId71"/>
    <p:sldId id="497" r:id="rId72"/>
    <p:sldId id="498" r:id="rId73"/>
    <p:sldId id="499" r:id="rId74"/>
    <p:sldId id="500" r:id="rId75"/>
    <p:sldId id="503" r:id="rId76"/>
    <p:sldId id="504" r:id="rId77"/>
    <p:sldId id="505" r:id="rId78"/>
    <p:sldId id="507" r:id="rId79"/>
    <p:sldId id="267" r:id="rId80"/>
    <p:sldId id="520" r:id="rId81"/>
    <p:sldId id="521" r:id="rId82"/>
    <p:sldId id="523" r:id="rId83"/>
    <p:sldId id="428" r:id="rId84"/>
    <p:sldId id="522" r:id="rId85"/>
    <p:sldId id="427" r:id="rId86"/>
    <p:sldId id="430" r:id="rId87"/>
    <p:sldId id="524" r:id="rId88"/>
    <p:sldId id="515" r:id="rId89"/>
    <p:sldId id="340" r:id="rId90"/>
    <p:sldId id="625" r:id="rId9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3">
          <p15:clr>
            <a:srgbClr val="A4A3A4"/>
          </p15:clr>
        </p15:guide>
        <p15:guide id="2" pos="286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02" y="1572"/>
      </p:cViewPr>
      <p:guideLst>
        <p:guide orient="horz" pos="3843"/>
        <p:guide pos="28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5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slide" Target="slides/slide79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openxmlformats.org/officeDocument/2006/relationships/slide" Target="slides/slide82.xml"/><Relationship Id="rId95" Type="http://schemas.openxmlformats.org/officeDocument/2006/relationships/theme" Target="theme/theme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93176-550D-4E5F-B38C-5D23DC168353}" type="datetimeFigureOut">
              <a:rPr lang="en-US" smtClean="0"/>
              <a:pPr/>
              <a:t>3/10/2019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BA2EF-96B3-4B59-ADBC-032C1D691D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01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BA2EF-96B3-4B59-ADBC-032C1D691DED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F8CB7-3249-4D96-90D1-C5DF6D2E387A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9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2A68-9ACA-4FE1-930B-B4D00C17BE86}" type="datetime1">
              <a:rPr lang="en-US" smtClean="0"/>
              <a:pPr/>
              <a:t>3/10/2019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3A88D-12EC-46D3-9116-0B94B9D90151}" type="datetime1">
              <a:rPr lang="en-US" smtClean="0"/>
              <a:pPr/>
              <a:t>3/10/2019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D4974-F717-4091-97C8-6B7184758707}" type="datetime1">
              <a:rPr lang="en-US" smtClean="0"/>
              <a:pPr/>
              <a:t>3/10/2019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A36E1-51E8-47E5-A61B-20FEE178DAC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122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002AA-7C1D-4F49-8E73-18A312163EA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903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F33C2-02AA-467D-BD95-0D4886FDE1D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E47B5-E20C-484F-9FC8-03300233DA0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2F8BA-478B-4268-8D87-C0C91B38EC1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FEBE5-6D34-4692-B552-E6BCD1CEFF0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D0F99-AA8F-4045-8906-FA95E6F0CE9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09FAA-EC30-455D-8F3D-98F308777C3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90B7A-BFDA-4859-94C1-1B5174C8212B}" type="datetime1">
              <a:rPr lang="en-US" smtClean="0"/>
              <a:pPr/>
              <a:t>3/10/2019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02984-A0B1-42DE-AB6E-0FAB9D1F536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B2151-B077-466E-B7D6-6B9CDBA9D43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2132A-52C9-4BFC-8989-F7B5F0B2D67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FB0BE-635E-416A-87F8-EF2253A4F6C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ADF93-E3C5-4B27-B94C-C0A8E6155C4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205BD-17BF-496C-A553-2B7E77AB85C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E6A4E-4AF6-429F-AB54-72B33A02A52C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3/10/2019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5CB7A-C4C0-44D6-A0FC-23C765243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6113A-0A3D-48DD-8412-14750F1AAF9B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3/10/2019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ABAB7-6BD0-4EEE-897D-59CB9DFC8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7BF170-AF1A-4081-A9BB-E8FB5797B4D7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3/10/2019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31CB8-D876-41CC-8F27-8E82762E4E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6285A-DD35-49FC-B2C8-8912CEAB2AF0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3/10/2019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257D7-1C7D-461A-AF82-7637B55F56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7B1F5-7DCD-40B6-A8DE-0BB097BA2013}" type="datetime1">
              <a:rPr lang="en-US" smtClean="0"/>
              <a:pPr/>
              <a:t>3/10/2019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01B01-A46B-4A85-AA99-DE84BEF2AA3B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3/10/2019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05CA5-B5F2-4EE8-9669-0A1213716A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F3D09-2628-4D6E-8A4B-884AD5BFA706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3/10/2019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7B2C8-F5FF-4315-B0BF-3496B06837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490A8-C0E1-41C6-81E6-EA4797169F63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3/10/2019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3B01D-D3F5-47D2-A20B-7AA1EEC583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0E605-49F2-4B7A-863D-712883C1272B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3/10/2019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361EC-5CD4-4362-946A-C763C462B2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ACF5D-6AAF-4DB5-8F1E-65F7EB8D058A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3/10/2019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289A6-F776-4BFE-B9EC-E6D4426C6B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89B7E-C761-4111-A240-7AB95804175B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3/10/2019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33F36-E3C6-4C4B-A922-0FC1E2B89A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D0638-2616-4442-BFA3-1CD5762A67BC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3/10/2019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9841D-A49E-4D1A-B18C-4CBB9CDE5F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F33C2-02AA-467D-BD95-0D4886FDE1D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E47B5-E20C-484F-9FC8-03300233DA0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2F8BA-478B-4268-8D87-C0C91B38EC1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856B2-144B-4C92-BCFF-1DBD3C599AB2}" type="datetime1">
              <a:rPr lang="en-US" smtClean="0"/>
              <a:pPr/>
              <a:t>3/10/2019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FEBE5-6D34-4692-B552-E6BCD1CEFF0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D0F99-AA8F-4045-8906-FA95E6F0CE9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09FAA-EC30-455D-8F3D-98F308777C3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02984-A0B1-42DE-AB6E-0FAB9D1F536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B2151-B077-466E-B7D6-6B9CDBA9D43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2132A-52C9-4BFC-8989-F7B5F0B2D67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FB0BE-635E-416A-87F8-EF2253A4F6C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ADF93-E3C5-4B27-B94C-C0A8E6155C4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205BD-17BF-496C-A553-2B7E77AB85C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9CC56-1F00-466E-AAAD-2701368BB7F7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3/10/2019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5CB7A-C4C0-44D6-A0FC-23C765243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2CC3-5CDE-406A-AE51-15364943ED0E}" type="datetime1">
              <a:rPr lang="en-US" smtClean="0"/>
              <a:pPr/>
              <a:t>3/10/2019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6C36C-F4DF-44A2-BDE9-1A1FE61FB618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3/10/2019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ABAB7-6BD0-4EEE-897D-59CB9DFC8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6652A-3CF8-4662-9614-224090B35CE1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3/10/2019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31CB8-D876-41CC-8F27-8E82762E4E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8A5CF-89DC-44CE-9802-EF1E298A5C97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3/10/2019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257D7-1C7D-461A-AF82-7637B55F56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11FDA-BF1D-46C5-9CBD-8AC631ABB9D5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3/10/2019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05CA5-B5F2-4EE8-9669-0A1213716A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1248E-D698-4306-9447-1A4F8822C3FF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3/10/2019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7B2C8-F5FF-4315-B0BF-3496B06837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125FE-BB76-47FF-8058-9D6E5E6F44D9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3/10/2019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3B01D-D3F5-47D2-A20B-7AA1EEC583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C6B40-FEB0-4DAD-B0B2-D3F6DA3CB129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3/10/2019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F361EC-5CD4-4362-946A-C763C462B2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26991-3BE9-4CE4-A5EE-DB44C2BB4DF4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3/10/2019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289A6-F776-4BFE-B9EC-E6D4426C6B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A977C-DFF7-4AF3-AD0A-CC7E24D13EF4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3/10/2019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33F36-E3C6-4C4B-A922-0FC1E2B89A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9DC-9ABC-4466-82F2-3014E13523D3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3/10/2019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9841D-A49E-4D1A-B18C-4CBB9CDE5F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BCEF2-43A6-4B63-865D-0EC9A1F92687}" type="datetime1">
              <a:rPr lang="en-US" smtClean="0"/>
              <a:pPr/>
              <a:t>3/10/2019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F33C2-02AA-467D-BD95-0D4886FDE1D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E47B5-E20C-484F-9FC8-03300233DA0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2F8BA-478B-4268-8D87-C0C91B38EC1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FEBE5-6D34-4692-B552-E6BCD1CEFF0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D0F99-AA8F-4045-8906-FA95E6F0CE9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09FAA-EC30-455D-8F3D-98F308777C3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02984-A0B1-42DE-AB6E-0FAB9D1F536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B2151-B077-466E-B7D6-6B9CDBA9D43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2132A-52C9-4BFC-8989-F7B5F0B2D67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FB0BE-635E-416A-87F8-EF2253A4F6C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96AA1-4438-498D-9000-174736A44742}" type="datetime1">
              <a:rPr lang="en-US" smtClean="0"/>
              <a:pPr/>
              <a:t>3/10/2019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ADF93-E3C5-4B27-B94C-C0A8E6155C4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205BD-17BF-496C-A553-2B7E77AB85C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69583" y="0"/>
            <a:ext cx="3485873" cy="583406"/>
          </a:xfrm>
          <a:prstGeom prst="rect">
            <a:avLst/>
          </a:prstGeom>
          <a:gradFill flip="none" rotWithShape="1">
            <a:gsLst>
              <a:gs pos="0">
                <a:srgbClr val="109769">
                  <a:alpha val="50000"/>
                </a:srgbClr>
              </a:gs>
              <a:gs pos="50000">
                <a:srgbClr val="109769">
                  <a:alpha val="25000"/>
                </a:srgbClr>
              </a:gs>
              <a:gs pos="100000">
                <a:srgbClr val="109769">
                  <a:alpha val="0"/>
                </a:srgbClr>
              </a:gs>
            </a:gsLst>
            <a:lin ang="0" scaled="1"/>
            <a:tileRect/>
          </a:gradFill>
        </p:spPr>
        <p:txBody>
          <a:bodyPr anchor="ctr" anchorCtr="0"/>
          <a:lstStyle>
            <a:lvl1pPr marL="0" indent="0">
              <a:buNone/>
              <a:defRPr sz="3200" b="1" baseline="0">
                <a:solidFill>
                  <a:srgbClr val="FFFFC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68442" y="680936"/>
            <a:ext cx="8807283" cy="5603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Arial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FEB15-966C-452B-915C-2E9BB6AE1C9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927100"/>
            <a:ext cx="8991600" cy="4495800"/>
            <a:chOff x="0" y="584"/>
            <a:chExt cx="5664" cy="2832"/>
          </a:xfrm>
        </p:grpSpPr>
        <p:sp>
          <p:nvSpPr>
            <p:cNvPr id="145411" name="AutoShape 3"/>
            <p:cNvSpPr>
              <a:spLocks noChangeArrowheads="1"/>
            </p:cNvSpPr>
            <p:nvPr userDrawn="1"/>
          </p:nvSpPr>
          <p:spPr bwMode="auto">
            <a:xfrm>
              <a:off x="432" y="1304"/>
              <a:ext cx="4656" cy="2112"/>
            </a:xfrm>
            <a:prstGeom prst="roundRect">
              <a:avLst>
                <a:gd name="adj" fmla="val 1666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412" name="Rectangle 4"/>
            <p:cNvSpPr>
              <a:spLocks noChangeArrowheads="1"/>
            </p:cNvSpPr>
            <p:nvPr userDrawn="1"/>
          </p:nvSpPr>
          <p:spPr bwMode="blackWhite">
            <a:xfrm>
              <a:off x="144" y="584"/>
              <a:ext cx="4512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413" name="AutoShape 5"/>
            <p:cNvSpPr>
              <a:spLocks noChangeArrowheads="1"/>
            </p:cNvSpPr>
            <p:nvPr userDrawn="1"/>
          </p:nvSpPr>
          <p:spPr bwMode="blackWhite">
            <a:xfrm>
              <a:off x="0" y="872"/>
              <a:ext cx="5664" cy="1152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G4 w 1000"/>
                <a:gd name="T3" fmla="*/ G1 h 1000"/>
              </a:gdLst>
              <a:ahLst/>
              <a:cxnLst>
                <a:cxn ang="0">
                  <a:pos x="0" y="0"/>
                </a:cxn>
                <a:cxn ang="0">
                  <a:pos x="4416" y="0"/>
                </a:cxn>
                <a:cxn ang="0">
                  <a:pos x="4917" y="500"/>
                </a:cxn>
                <a:cxn ang="0">
                  <a:pos x="4417" y="1000"/>
                </a:cxn>
                <a:cxn ang="0">
                  <a:pos x="0" y="1000"/>
                </a:cxn>
              </a:cxnLst>
              <a:rect l="T0" t="T1" r="T2" b="T3"/>
              <a:pathLst>
                <a:path w="4917" h="1000">
                  <a:moveTo>
                    <a:pt x="0" y="0"/>
                  </a:moveTo>
                  <a:lnTo>
                    <a:pt x="4416" y="0"/>
                  </a:lnTo>
                  <a:cubicBezTo>
                    <a:pt x="4693" y="0"/>
                    <a:pt x="4917" y="223"/>
                    <a:pt x="4917" y="500"/>
                  </a:cubicBezTo>
                  <a:cubicBezTo>
                    <a:pt x="4917" y="776"/>
                    <a:pt x="4693" y="999"/>
                    <a:pt x="4417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5414" name="Line 6"/>
            <p:cNvSpPr>
              <a:spLocks noChangeShapeType="1"/>
            </p:cNvSpPr>
            <p:nvPr userDrawn="1"/>
          </p:nvSpPr>
          <p:spPr bwMode="auto">
            <a:xfrm>
              <a:off x="0" y="1928"/>
              <a:ext cx="5232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45415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8600" y="1427163"/>
            <a:ext cx="8077200" cy="16097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541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441700"/>
            <a:ext cx="6629400" cy="16764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5417" name="Rectangle 9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fld id="{2E9A460E-C618-4FA2-8636-AE878B280BE1}" type="datetime1">
              <a:rPr lang="en-US" smtClean="0">
                <a:solidFill>
                  <a:srgbClr val="000000"/>
                </a:solidFill>
              </a:rPr>
              <a:pPr/>
              <a:t>3/10/2019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5418" name="Rectangle 10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316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5419" name="Rectangle 1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71488"/>
          </a:xfrm>
        </p:spPr>
        <p:txBody>
          <a:bodyPr/>
          <a:lstStyle>
            <a:lvl1pPr>
              <a:defRPr/>
            </a:lvl1pPr>
          </a:lstStyle>
          <a:p>
            <a:fld id="{BF5CA4CF-AA08-4924-8BD6-D14BF7894A9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E6633C-F51B-4748-8D79-7745242EE4AC}" type="datetime1">
              <a:rPr lang="en-US" smtClean="0">
                <a:solidFill>
                  <a:srgbClr val="000000"/>
                </a:solidFill>
              </a:rPr>
              <a:pPr/>
              <a:t>3/10/2019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AD23FC-60FC-4B85-88EA-DED08253CA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141545-E79E-499E-B074-64145F46C14B}" type="datetime1">
              <a:rPr lang="en-US" smtClean="0">
                <a:solidFill>
                  <a:srgbClr val="000000"/>
                </a:solidFill>
              </a:rPr>
              <a:pPr/>
              <a:t>3/10/2019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F17B39-2782-4AC0-84C3-8D44F21B87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34A20E-C941-462F-B3C9-67583D5BD2EC}" type="datetime1">
              <a:rPr lang="en-US" smtClean="0">
                <a:solidFill>
                  <a:srgbClr val="000000"/>
                </a:solidFill>
              </a:rPr>
              <a:pPr/>
              <a:t>3/10/2019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19447C-1C66-4F62-BEBE-0F51882E78D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5CD159-F9B0-4320-AF57-00F2CBFABD29}" type="datetime1">
              <a:rPr lang="en-US" smtClean="0">
                <a:solidFill>
                  <a:srgbClr val="000000"/>
                </a:solidFill>
              </a:rPr>
              <a:pPr/>
              <a:t>3/10/2019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BB79B-9418-4019-AA87-7DAB60944F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6F2795-A09C-45B2-A8CA-24997767C72A}" type="datetime1">
              <a:rPr lang="en-US" smtClean="0">
                <a:solidFill>
                  <a:srgbClr val="000000"/>
                </a:solidFill>
              </a:rPr>
              <a:pPr/>
              <a:t>3/10/2019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05CDDE-84C7-411E-AF60-A5C6653D56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C58751-488A-40D7-AB24-8DF98495D99B}" type="datetime1">
              <a:rPr lang="en-US" smtClean="0">
                <a:solidFill>
                  <a:srgbClr val="000000"/>
                </a:solidFill>
              </a:rPr>
              <a:pPr/>
              <a:t>3/10/2019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8CD732-3D3C-4ADB-8481-30FA955588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638FB-A33F-40DA-9D8E-B88D725B9AC6}" type="datetime1">
              <a:rPr lang="en-US" smtClean="0"/>
              <a:pPr/>
              <a:t>3/10/2019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7D319D-29EB-4954-8514-A70396571CED}" type="datetime1">
              <a:rPr lang="en-US" smtClean="0">
                <a:solidFill>
                  <a:srgbClr val="000000"/>
                </a:solidFill>
              </a:rPr>
              <a:pPr/>
              <a:t>3/10/2019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F62DEC-DD19-48B1-B2C8-76A04C914D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92E178-0FEA-4475-9331-156D0396CD81}" type="datetime1">
              <a:rPr lang="en-US" smtClean="0">
                <a:solidFill>
                  <a:srgbClr val="000000"/>
                </a:solidFill>
              </a:rPr>
              <a:pPr/>
              <a:t>3/10/2019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B525A2-DBAD-4E3C-AA81-63054F9332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58A3C1-6F49-42D7-ABD9-6A33FD5568FA}" type="datetime1">
              <a:rPr lang="en-US" smtClean="0">
                <a:solidFill>
                  <a:srgbClr val="000000"/>
                </a:solidFill>
              </a:rPr>
              <a:pPr/>
              <a:t>3/10/2019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87727-1B5A-43C1-BD28-5982B0D1922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0013" y="228600"/>
            <a:ext cx="2084387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5263" y="228600"/>
            <a:ext cx="610235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7CCA72-2DF7-4BB3-93DF-508AF3767CAD}" type="datetime1">
              <a:rPr lang="en-US" smtClean="0">
                <a:solidFill>
                  <a:srgbClr val="000000"/>
                </a:solidFill>
              </a:rPr>
              <a:pPr/>
              <a:t>3/10/2019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DD2EDD-50E2-469A-A431-69B14A3465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DAA066C-60FD-448D-8C02-188A81AAA519}" type="datetime1">
              <a:rPr lang="en-US" smtClean="0">
                <a:solidFill>
                  <a:srgbClr val="000000"/>
                </a:solidFill>
              </a:rPr>
              <a:pPr/>
              <a:t>3/10/2019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6B1571A-D57B-4178-A9C7-97A3C2FB017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A2168-5EAC-42E8-933C-8CBF11A82FE6}" type="datetime1">
              <a:rPr lang="en-US" smtClean="0"/>
              <a:pPr/>
              <a:t>3/10/2019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8961D-5013-43BA-894D-17F8846C770D}" type="datetime1">
              <a:rPr lang="en-US" smtClean="0"/>
              <a:pPr/>
              <a:t>3/10/2019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998" r:id="rId12"/>
    <p:sldLayoutId id="2147483999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C36808-78C8-411D-90BB-086F65E7BA90}" type="slidenum">
              <a:rPr lang="en-US">
                <a:solidFill>
                  <a:srgbClr val="000000">
                    <a:tint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51" name="TextBox 6"/>
          <p:cNvSpPr txBox="1">
            <a:spLocks noChangeArrowheads="1"/>
          </p:cNvSpPr>
          <p:nvPr userDrawn="1"/>
        </p:nvSpPr>
        <p:spPr bwMode="auto">
          <a:xfrm>
            <a:off x="0" y="0"/>
            <a:ext cx="2070100" cy="584200"/>
          </a:xfrm>
          <a:prstGeom prst="rect">
            <a:avLst/>
          </a:prstGeom>
          <a:solidFill>
            <a:srgbClr val="109769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CC"/>
                </a:solidFill>
              </a:rPr>
              <a:t>Example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FDB7BF-A97A-4B50-970B-C473DA3DF944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3/10/2019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4A272E-0E82-4CFB-9001-C5A3C67B0E1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C36808-78C8-411D-90BB-086F65E7BA90}" type="slidenum">
              <a:rPr lang="en-US">
                <a:solidFill>
                  <a:srgbClr val="000000">
                    <a:tint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51" name="TextBox 6"/>
          <p:cNvSpPr txBox="1">
            <a:spLocks noChangeArrowheads="1"/>
          </p:cNvSpPr>
          <p:nvPr userDrawn="1"/>
        </p:nvSpPr>
        <p:spPr bwMode="auto">
          <a:xfrm>
            <a:off x="0" y="0"/>
            <a:ext cx="2070100" cy="584200"/>
          </a:xfrm>
          <a:prstGeom prst="rect">
            <a:avLst/>
          </a:prstGeom>
          <a:solidFill>
            <a:srgbClr val="109769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CC"/>
                </a:solidFill>
              </a:rPr>
              <a:t>Example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C18D40-A19C-4749-9718-F0A49DDB4C66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3/10/2019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4A272E-0E82-4CFB-9001-C5A3C67B0E1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C36808-78C8-411D-90BB-086F65E7BA90}" type="slidenum">
              <a:rPr lang="en-US">
                <a:solidFill>
                  <a:srgbClr val="000000">
                    <a:tint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51" name="TextBox 6"/>
          <p:cNvSpPr txBox="1">
            <a:spLocks noChangeArrowheads="1"/>
          </p:cNvSpPr>
          <p:nvPr userDrawn="1"/>
        </p:nvSpPr>
        <p:spPr bwMode="auto">
          <a:xfrm>
            <a:off x="0" y="0"/>
            <a:ext cx="2070100" cy="584200"/>
          </a:xfrm>
          <a:prstGeom prst="rect">
            <a:avLst/>
          </a:prstGeom>
          <a:solidFill>
            <a:srgbClr val="109769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CC"/>
                </a:solidFill>
              </a:rPr>
              <a:t>Example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6E42B82-532F-49CF-9177-93A2CDB287FF}" type="slidenum">
              <a:rPr lang="en-US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51" name="TextBox 6"/>
          <p:cNvSpPr txBox="1">
            <a:spLocks noChangeArrowheads="1"/>
          </p:cNvSpPr>
          <p:nvPr userDrawn="1"/>
        </p:nvSpPr>
        <p:spPr bwMode="auto">
          <a:xfrm>
            <a:off x="0" y="0"/>
            <a:ext cx="2070100" cy="584200"/>
          </a:xfrm>
          <a:prstGeom prst="rect">
            <a:avLst/>
          </a:prstGeom>
          <a:solidFill>
            <a:srgbClr val="109769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CC"/>
                </a:solidFill>
              </a:rPr>
              <a:t>Example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52400"/>
            <a:ext cx="8686800" cy="6096000"/>
            <a:chOff x="0" y="96"/>
            <a:chExt cx="5472" cy="3840"/>
          </a:xfrm>
        </p:grpSpPr>
        <p:sp>
          <p:nvSpPr>
            <p:cNvPr id="144387" name="AutoShape 3"/>
            <p:cNvSpPr>
              <a:spLocks noChangeArrowheads="1"/>
            </p:cNvSpPr>
            <p:nvPr/>
          </p:nvSpPr>
          <p:spPr bwMode="auto">
            <a:xfrm>
              <a:off x="240" y="336"/>
              <a:ext cx="5232" cy="3600"/>
            </a:xfrm>
            <a:prstGeom prst="roundRect">
              <a:avLst>
                <a:gd name="adj" fmla="val 13727"/>
              </a:avLst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388" name="AutoShape 4"/>
            <p:cNvSpPr>
              <a:spLocks noChangeArrowheads="1"/>
            </p:cNvSpPr>
            <p:nvPr/>
          </p:nvSpPr>
          <p:spPr bwMode="blackWhite">
            <a:xfrm>
              <a:off x="0" y="96"/>
              <a:ext cx="5376" cy="768"/>
            </a:xfrm>
            <a:custGeom>
              <a:avLst/>
              <a:gdLst>
                <a:gd name="G0" fmla="+- 1000 0 0"/>
                <a:gd name="G1" fmla="+- 1000 0 0"/>
                <a:gd name="G2" fmla="+- G0 0 G1"/>
                <a:gd name="G3" fmla="*/ G1 1 2"/>
                <a:gd name="G4" fmla="+- G0 0 G3"/>
                <a:gd name="T0" fmla="*/ 0 w 1000"/>
                <a:gd name="T1" fmla="*/ 0 h 1000"/>
                <a:gd name="T2" fmla="*/ G4 w 1000"/>
                <a:gd name="T3" fmla="*/ G1 h 1000"/>
              </a:gdLst>
              <a:ahLst/>
              <a:cxnLst>
                <a:cxn ang="0">
                  <a:pos x="0" y="0"/>
                </a:cxn>
                <a:cxn ang="0">
                  <a:pos x="6499" y="0"/>
                </a:cxn>
                <a:cxn ang="0">
                  <a:pos x="7000" y="500"/>
                </a:cxn>
                <a:cxn ang="0">
                  <a:pos x="6500" y="1000"/>
                </a:cxn>
                <a:cxn ang="0">
                  <a:pos x="0" y="1000"/>
                </a:cxn>
              </a:cxnLst>
              <a:rect l="T0" t="T1" r="T2" b="T3"/>
              <a:pathLst>
                <a:path w="7000" h="1000">
                  <a:moveTo>
                    <a:pt x="0" y="0"/>
                  </a:moveTo>
                  <a:lnTo>
                    <a:pt x="6499" y="0"/>
                  </a:lnTo>
                  <a:cubicBezTo>
                    <a:pt x="6776" y="0"/>
                    <a:pt x="7000" y="223"/>
                    <a:pt x="7000" y="500"/>
                  </a:cubicBezTo>
                  <a:cubicBezTo>
                    <a:pt x="7000" y="776"/>
                    <a:pt x="6776" y="999"/>
                    <a:pt x="6500" y="1000"/>
                  </a:cubicBezTo>
                  <a:lnTo>
                    <a:pt x="0" y="100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4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44389" name="Line 5"/>
            <p:cNvSpPr>
              <a:spLocks noChangeShapeType="1"/>
            </p:cNvSpPr>
            <p:nvPr/>
          </p:nvSpPr>
          <p:spPr bwMode="auto">
            <a:xfrm>
              <a:off x="0" y="768"/>
              <a:ext cx="508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4439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439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924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439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BC87DA-DAD9-4337-9691-69EA1F59F9C0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3/10/2019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439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439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DD34E3-4A1E-4CE9-B57D-14458F36446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11" Type="http://schemas.openxmlformats.org/officeDocument/2006/relationships/image" Target="../media/image13.emf"/><Relationship Id="rId5" Type="http://schemas.openxmlformats.org/officeDocument/2006/relationships/image" Target="../media/image14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1.emf"/><Relationship Id="rId9" Type="http://schemas.openxmlformats.org/officeDocument/2006/relationships/image" Target="../media/image12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0.png"/><Relationship Id="rId4" Type="http://schemas.openxmlformats.org/officeDocument/2006/relationships/image" Target="../media/image29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2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wmf"/><Relationship Id="rId5" Type="http://schemas.openxmlformats.org/officeDocument/2006/relationships/image" Target="../media/image29.wmf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image" Target="../media/image45.emf"/><Relationship Id="rId9" Type="http://schemas.openxmlformats.org/officeDocument/2006/relationships/oleObject" Target="../embeddings/oleObject10.bin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7.w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64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wmf"/><Relationship Id="rId4" Type="http://schemas.openxmlformats.org/officeDocument/2006/relationships/image" Target="../media/image79.wm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wmf"/><Relationship Id="rId7" Type="http://schemas.openxmlformats.org/officeDocument/2006/relationships/image" Target="../media/image84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wmf"/><Relationship Id="rId4" Type="http://schemas.openxmlformats.org/officeDocument/2006/relationships/image" Target="../media/image80.wmf"/><Relationship Id="rId9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7" Type="http://schemas.openxmlformats.org/officeDocument/2006/relationships/image" Target="../media/image89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.wmf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gi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gi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43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10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slideLayout" Target="../slideLayouts/slideLayout43.xml"/><Relationship Id="rId1" Type="http://schemas.openxmlformats.org/officeDocument/2006/relationships/themeOverride" Target="../theme/themeOverride1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slideLayout" Target="../slideLayouts/slideLayout43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6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gi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59C455-98E1-4D9E-93A7-918864A32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968582-0CB3-4DDF-9F89-5D2A79101D85}"/>
              </a:ext>
            </a:extLst>
          </p:cNvPr>
          <p:cNvSpPr txBox="1"/>
          <p:nvPr/>
        </p:nvSpPr>
        <p:spPr>
          <a:xfrm>
            <a:off x="2464904" y="2299252"/>
            <a:ext cx="4088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CH 4, Review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7FA28C-B1F0-4611-958D-0657CE54A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76" y="136525"/>
            <a:ext cx="7059359" cy="642506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69F41A0-5341-4C26-9CC7-AD9F8426C7DF}"/>
              </a:ext>
            </a:extLst>
          </p:cNvPr>
          <p:cNvSpPr/>
          <p:nvPr/>
        </p:nvSpPr>
        <p:spPr>
          <a:xfrm>
            <a:off x="1208243" y="5559629"/>
            <a:ext cx="2037878" cy="228523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15AD42F-48B4-4940-921A-1065340D9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1056" y="4903324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55C52A0-64D3-4080-B688-1D0A52CC7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6765" y="5116761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158D4A5-2E4F-4098-A8E7-5F0BF7C5B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4713" y="5341420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1530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6C214-FEC0-40E7-95AB-1C7B842DE5B8}" type="slidenum">
              <a:rPr lang="en-US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295275" y="4953000"/>
            <a:ext cx="899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u="sng" dirty="0">
                <a:solidFill>
                  <a:srgbClr val="000000"/>
                </a:solidFill>
                <a:latin typeface="Calibri" pitchFamily="34" charset="0"/>
              </a:rPr>
              <a:t>Solutions in which both the cation and the anion hydrolyze: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581025" y="5381625"/>
            <a:ext cx="8458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000" i="1" dirty="0">
                <a:solidFill>
                  <a:srgbClr val="0000FF"/>
                </a:solidFill>
                <a:latin typeface="Calibri" pitchFamily="34" charset="0"/>
              </a:rPr>
              <a:t>K</a:t>
            </a:r>
            <a:r>
              <a:rPr lang="en-US" sz="2000" i="1" baseline="-25000" dirty="0">
                <a:solidFill>
                  <a:srgbClr val="0000FF"/>
                </a:solidFill>
                <a:latin typeface="Calibri" pitchFamily="34" charset="0"/>
              </a:rPr>
              <a:t>b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 for the anion &gt; </a:t>
            </a:r>
            <a:r>
              <a:rPr lang="en-US" sz="2000" i="1" dirty="0">
                <a:solidFill>
                  <a:srgbClr val="FF0000"/>
                </a:solidFill>
                <a:latin typeface="Calibri" pitchFamily="34" charset="0"/>
              </a:rPr>
              <a:t>K</a:t>
            </a:r>
            <a:r>
              <a:rPr lang="en-US" sz="2000" i="1" baseline="-25000" dirty="0">
                <a:solidFill>
                  <a:srgbClr val="FF0000"/>
                </a:solidFill>
                <a:latin typeface="Calibri" pitchFamily="34" charset="0"/>
              </a:rPr>
              <a:t>a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for the cation, solution will be basic</a:t>
            </a:r>
            <a:endParaRPr lang="en-US" sz="2000" i="1" baseline="-25000" dirty="0">
              <a:solidFill>
                <a:srgbClr val="000000"/>
              </a:solidFill>
              <a:latin typeface="Calibri" pitchFamily="34" charset="0"/>
            </a:endParaRPr>
          </a:p>
          <a:p>
            <a:pPr marL="457200" indent="-4572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000" i="1" dirty="0">
                <a:solidFill>
                  <a:srgbClr val="0000FF"/>
                </a:solidFill>
                <a:latin typeface="Calibri" pitchFamily="34" charset="0"/>
              </a:rPr>
              <a:t>K</a:t>
            </a:r>
            <a:r>
              <a:rPr lang="en-US" sz="2000" i="1" baseline="-25000" dirty="0">
                <a:solidFill>
                  <a:srgbClr val="0000FF"/>
                </a:solidFill>
                <a:latin typeface="Calibri" pitchFamily="34" charset="0"/>
              </a:rPr>
              <a:t>b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 for the anion &lt; </a:t>
            </a:r>
            <a:r>
              <a:rPr lang="en-US" sz="2000" i="1" dirty="0">
                <a:solidFill>
                  <a:srgbClr val="FF0000"/>
                </a:solidFill>
                <a:latin typeface="Calibri" pitchFamily="34" charset="0"/>
              </a:rPr>
              <a:t>K</a:t>
            </a:r>
            <a:r>
              <a:rPr lang="en-US" sz="2000" i="1" baseline="-25000" dirty="0">
                <a:solidFill>
                  <a:srgbClr val="FF0000"/>
                </a:solidFill>
                <a:latin typeface="Calibri" pitchFamily="34" charset="0"/>
              </a:rPr>
              <a:t>a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 for the cation, solution will be acidic</a:t>
            </a:r>
            <a:endParaRPr lang="en-US" sz="2000" i="1" baseline="-25000" dirty="0">
              <a:solidFill>
                <a:srgbClr val="000000"/>
              </a:solidFill>
              <a:latin typeface="Calibri" pitchFamily="34" charset="0"/>
            </a:endParaRPr>
          </a:p>
          <a:p>
            <a:pPr marL="457200" indent="-4572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000" i="1" dirty="0">
                <a:solidFill>
                  <a:srgbClr val="0000FF"/>
                </a:solidFill>
                <a:latin typeface="Calibri" pitchFamily="34" charset="0"/>
              </a:rPr>
              <a:t>K</a:t>
            </a:r>
            <a:r>
              <a:rPr lang="en-US" sz="2000" i="1" baseline="-25000" dirty="0">
                <a:solidFill>
                  <a:srgbClr val="0000FF"/>
                </a:solidFill>
                <a:latin typeface="Calibri" pitchFamily="34" charset="0"/>
              </a:rPr>
              <a:t>b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 for the anion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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000" i="1" dirty="0">
                <a:solidFill>
                  <a:srgbClr val="FF0000"/>
                </a:solidFill>
                <a:latin typeface="Calibri" pitchFamily="34" charset="0"/>
              </a:rPr>
              <a:t>K</a:t>
            </a:r>
            <a:r>
              <a:rPr lang="en-US" sz="2000" i="1" baseline="-25000" dirty="0">
                <a:solidFill>
                  <a:srgbClr val="FF0000"/>
                </a:solidFill>
                <a:latin typeface="Calibri" pitchFamily="34" charset="0"/>
              </a:rPr>
              <a:t>a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 for the cation, solution will be neutral</a:t>
            </a:r>
            <a:endParaRPr lang="en-US" sz="2000" i="1" baseline="-25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57325" y="-7932"/>
            <a:ext cx="62293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u="sng" kern="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Acidic and Basic Salts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00217" y="1056759"/>
            <a:ext cx="31101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 err="1">
                <a:latin typeface="Calibri" pitchFamily="34" charset="0"/>
                <a:cs typeface="Times New Roman" pitchFamily="18" charset="0"/>
              </a:rPr>
              <a:t>NaB</a:t>
            </a:r>
            <a:r>
              <a:rPr lang="en-US" sz="2000" kern="0" dirty="0">
                <a:latin typeface="Calibri" pitchFamily="34" charset="0"/>
                <a:cs typeface="Times New Roman" pitchFamily="18" charset="0"/>
              </a:rPr>
              <a:t>(s)  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  Na</a:t>
            </a:r>
            <a:r>
              <a:rPr lang="en-US" sz="2000" kern="0" baseline="30000" dirty="0">
                <a:latin typeface="Calibri" pitchFamily="34" charset="0"/>
                <a:cs typeface="Times New Roman" pitchFamily="18" charset="0"/>
              </a:rPr>
              <a:t>+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000" kern="0" dirty="0" err="1"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)  +  B</a:t>
            </a:r>
            <a:r>
              <a:rPr lang="en-US" sz="2000" kern="0" baseline="36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-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000" kern="0" dirty="0" err="1"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)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1562192" y="2542659"/>
            <a:ext cx="32640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 err="1">
                <a:latin typeface="Calibri" pitchFamily="34" charset="0"/>
                <a:cs typeface="Times New Roman" pitchFamily="18" charset="0"/>
              </a:rPr>
              <a:t>AHCl</a:t>
            </a:r>
            <a:r>
              <a:rPr lang="en-US" sz="2000" kern="0" dirty="0">
                <a:latin typeface="Calibri" pitchFamily="34" charset="0"/>
                <a:cs typeface="Times New Roman" pitchFamily="18" charset="0"/>
              </a:rPr>
              <a:t>(s)  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  AH</a:t>
            </a:r>
            <a:r>
              <a:rPr lang="en-US" sz="2000" kern="0" baseline="30000" dirty="0">
                <a:latin typeface="Calibri" pitchFamily="34" charset="0"/>
                <a:cs typeface="Times New Roman" pitchFamily="18" charset="0"/>
              </a:rPr>
              <a:t>+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000" kern="0" dirty="0" err="1"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)  +  </a:t>
            </a:r>
            <a:r>
              <a:rPr lang="en-US" sz="2000" kern="0" dirty="0" err="1">
                <a:latin typeface="Calibri" pitchFamily="34" charset="0"/>
                <a:cs typeface="Times New Roman" pitchFamily="18" charset="0"/>
                <a:sym typeface="Wingdings" pitchFamily="2" charset="2"/>
              </a:rPr>
              <a:t>Cl</a:t>
            </a:r>
            <a:r>
              <a:rPr lang="en-US" sz="2000" kern="0" baseline="36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-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000" kern="0" dirty="0" err="1"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)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1581242" y="1628259"/>
            <a:ext cx="39629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B</a:t>
            </a:r>
            <a:r>
              <a:rPr lang="en-US" sz="2000" kern="0" baseline="36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-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000" kern="0" dirty="0" err="1"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) + H</a:t>
            </a:r>
            <a:r>
              <a:rPr lang="en-US" sz="2000" kern="0" baseline="-25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O</a:t>
            </a:r>
            <a:r>
              <a:rPr lang="en-US" sz="2000" kern="0" dirty="0">
                <a:latin typeface="Calibri" pitchFamily="34" charset="0"/>
                <a:cs typeface="Times New Roman" pitchFamily="18" charset="0"/>
              </a:rPr>
              <a:t>  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  BH</a:t>
            </a:r>
            <a:r>
              <a:rPr lang="en-US" sz="2000" kern="0" baseline="30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+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000" kern="0" dirty="0" err="1"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)  +  OH-(</a:t>
            </a:r>
            <a:r>
              <a:rPr lang="en-US" sz="2000" kern="0" dirty="0" err="1"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)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295274" y="723900"/>
            <a:ext cx="2105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0000FF"/>
                </a:solidFill>
              </a:rPr>
              <a:t>Basic Salt (with B)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238375" y="1400175"/>
            <a:ext cx="1247775" cy="314325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5944507" y="2858291"/>
            <a:ext cx="1590675" cy="774700"/>
            <a:chOff x="2406" y="1617"/>
            <a:chExt cx="1002" cy="488"/>
          </a:xfrm>
        </p:grpSpPr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2406" y="1748"/>
              <a:ext cx="39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>
                  <a:solidFill>
                    <a:srgbClr val="FF0000"/>
                  </a:solidFill>
                  <a:latin typeface="Arial" pitchFamily="34" charset="0"/>
                </a:rPr>
                <a:t>K</a:t>
              </a:r>
              <a:r>
                <a:rPr lang="en-US" i="1" baseline="-25000" dirty="0">
                  <a:solidFill>
                    <a:srgbClr val="FF0000"/>
                  </a:solidFill>
                  <a:latin typeface="Arial" pitchFamily="34" charset="0"/>
                </a:rPr>
                <a:t>a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=</a:t>
              </a:r>
              <a:endParaRPr lang="en-US" i="1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2" name="Text Box 16"/>
            <p:cNvSpPr txBox="1">
              <a:spLocks noChangeArrowheads="1"/>
            </p:cNvSpPr>
            <p:nvPr/>
          </p:nvSpPr>
          <p:spPr bwMode="auto">
            <a:xfrm>
              <a:off x="2843" y="1617"/>
              <a:ext cx="53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[H</a:t>
              </a:r>
              <a:r>
                <a:rPr lang="en-US" baseline="30000" dirty="0">
                  <a:solidFill>
                    <a:srgbClr val="000000"/>
                  </a:solidFill>
                  <a:latin typeface="Arial" pitchFamily="34" charset="0"/>
                </a:rPr>
                <a:t>+</a:t>
              </a: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][A]</a:t>
              </a:r>
            </a:p>
          </p:txBody>
        </p:sp>
        <p:sp>
          <p:nvSpPr>
            <p:cNvPr id="23" name="Text Box 17"/>
            <p:cNvSpPr txBox="1">
              <a:spLocks noChangeArrowheads="1"/>
            </p:cNvSpPr>
            <p:nvPr/>
          </p:nvSpPr>
          <p:spPr bwMode="auto">
            <a:xfrm>
              <a:off x="2882" y="1872"/>
              <a:ext cx="45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[HA</a:t>
              </a:r>
              <a:r>
                <a:rPr lang="en-US" baseline="30000" dirty="0">
                  <a:solidFill>
                    <a:srgbClr val="000000"/>
                  </a:solidFill>
                  <a:latin typeface="Arial" pitchFamily="34" charset="0"/>
                </a:rPr>
                <a:t>+</a:t>
              </a: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]</a:t>
              </a:r>
            </a:p>
          </p:txBody>
        </p:sp>
        <p:sp>
          <p:nvSpPr>
            <p:cNvPr id="24" name="Line 18"/>
            <p:cNvSpPr>
              <a:spLocks noChangeShapeType="1"/>
            </p:cNvSpPr>
            <p:nvPr/>
          </p:nvSpPr>
          <p:spPr bwMode="auto">
            <a:xfrm>
              <a:off x="2784" y="1857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5915933" y="1400966"/>
            <a:ext cx="1776413" cy="774700"/>
            <a:chOff x="2406" y="1617"/>
            <a:chExt cx="1119" cy="488"/>
          </a:xfrm>
        </p:grpSpPr>
        <p:sp>
          <p:nvSpPr>
            <p:cNvPr id="26" name="Text Box 14"/>
            <p:cNvSpPr txBox="1">
              <a:spLocks noChangeArrowheads="1"/>
            </p:cNvSpPr>
            <p:nvPr/>
          </p:nvSpPr>
          <p:spPr bwMode="auto">
            <a:xfrm>
              <a:off x="2406" y="1748"/>
              <a:ext cx="39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>
                  <a:solidFill>
                    <a:srgbClr val="0000FF"/>
                  </a:solidFill>
                  <a:latin typeface="Arial" pitchFamily="34" charset="0"/>
                </a:rPr>
                <a:t>K</a:t>
              </a:r>
              <a:r>
                <a:rPr lang="en-US" i="1" baseline="-25000" dirty="0">
                  <a:solidFill>
                    <a:srgbClr val="0000FF"/>
                  </a:solidFill>
                  <a:latin typeface="Arial" pitchFamily="34" charset="0"/>
                </a:rPr>
                <a:t>b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=</a:t>
              </a:r>
              <a:endParaRPr lang="en-US" i="1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" name="Text Box 16"/>
            <p:cNvSpPr txBox="1">
              <a:spLocks noChangeArrowheads="1"/>
            </p:cNvSpPr>
            <p:nvPr/>
          </p:nvSpPr>
          <p:spPr bwMode="auto">
            <a:xfrm>
              <a:off x="2734" y="1617"/>
              <a:ext cx="79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[BH</a:t>
              </a:r>
              <a:r>
                <a:rPr lang="en-US" baseline="30000" dirty="0">
                  <a:solidFill>
                    <a:srgbClr val="000000"/>
                  </a:solidFill>
                  <a:latin typeface="Arial" pitchFamily="34" charset="0"/>
                </a:rPr>
                <a:t>+</a:t>
              </a: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][OH</a:t>
              </a:r>
              <a:r>
                <a:rPr lang="en-US" sz="2000" baseline="30000" dirty="0">
                  <a:solidFill>
                    <a:srgbClr val="000000"/>
                  </a:solidFill>
                  <a:latin typeface="Arial" pitchFamily="34" charset="0"/>
                </a:rPr>
                <a:t>-</a:t>
              </a: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]</a:t>
              </a:r>
            </a:p>
          </p:txBody>
        </p:sp>
        <p:sp>
          <p:nvSpPr>
            <p:cNvPr id="28" name="Text Box 17"/>
            <p:cNvSpPr txBox="1">
              <a:spLocks noChangeArrowheads="1"/>
            </p:cNvSpPr>
            <p:nvPr/>
          </p:nvSpPr>
          <p:spPr bwMode="auto">
            <a:xfrm>
              <a:off x="2946" y="1872"/>
              <a:ext cx="32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[B</a:t>
              </a:r>
              <a:r>
                <a:rPr lang="en-US" baseline="30000" dirty="0">
                  <a:solidFill>
                    <a:srgbClr val="000000"/>
                  </a:solidFill>
                  <a:latin typeface="Arial" pitchFamily="34" charset="0"/>
                </a:rPr>
                <a:t>-</a:t>
              </a: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]</a:t>
              </a:r>
            </a:p>
          </p:txBody>
        </p:sp>
        <p:sp>
          <p:nvSpPr>
            <p:cNvPr id="29" name="Line 18"/>
            <p:cNvSpPr>
              <a:spLocks noChangeShapeType="1"/>
            </p:cNvSpPr>
            <p:nvPr/>
          </p:nvSpPr>
          <p:spPr bwMode="auto">
            <a:xfrm>
              <a:off x="2784" y="1857"/>
              <a:ext cx="68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76223" y="2181225"/>
            <a:ext cx="2476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FF0000"/>
                </a:solidFill>
              </a:rPr>
              <a:t>Acidic Salt (with AH</a:t>
            </a:r>
            <a:r>
              <a:rPr lang="en-US" sz="2000" u="sng" baseline="30000" dirty="0">
                <a:solidFill>
                  <a:srgbClr val="FF0000"/>
                </a:solidFill>
              </a:rPr>
              <a:t>+</a:t>
            </a:r>
            <a:r>
              <a:rPr lang="en-US" sz="2000" u="sng" dirty="0">
                <a:solidFill>
                  <a:srgbClr val="FF0000"/>
                </a:solidFill>
              </a:rPr>
              <a:t>)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2305050" y="2895600"/>
            <a:ext cx="704851" cy="20002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1666967" y="3117820"/>
            <a:ext cx="31197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>
                <a:latin typeface="Calibri" pitchFamily="34" charset="0"/>
                <a:cs typeface="Times New Roman" pitchFamily="18" charset="0"/>
              </a:rPr>
              <a:t>AH</a:t>
            </a:r>
            <a:r>
              <a:rPr lang="en-US" sz="2000" kern="0" baseline="30000" dirty="0">
                <a:latin typeface="Calibri" pitchFamily="34" charset="0"/>
                <a:cs typeface="Times New Roman" pitchFamily="18" charset="0"/>
              </a:rPr>
              <a:t>+</a:t>
            </a:r>
            <a:r>
              <a:rPr lang="en-US" sz="2000" kern="0" dirty="0">
                <a:latin typeface="Calibri" pitchFamily="34" charset="0"/>
                <a:cs typeface="Times New Roman" pitchFamily="18" charset="0"/>
              </a:rPr>
              <a:t>(</a:t>
            </a:r>
            <a:r>
              <a:rPr lang="en-US" sz="2000" kern="0" dirty="0" err="1">
                <a:latin typeface="Calibri" pitchFamily="34" charset="0"/>
                <a:cs typeface="Times New Roman" pitchFamily="18" charset="0"/>
              </a:rPr>
              <a:t>aq</a:t>
            </a:r>
            <a:r>
              <a:rPr lang="en-US" sz="2000" kern="0" dirty="0">
                <a:latin typeface="Calibri" pitchFamily="34" charset="0"/>
                <a:cs typeface="Times New Roman" pitchFamily="18" charset="0"/>
              </a:rPr>
              <a:t>)  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  A (</a:t>
            </a:r>
            <a:r>
              <a:rPr lang="en-US" sz="2000" kern="0" dirty="0" err="1"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)  +  H</a:t>
            </a:r>
            <a:r>
              <a:rPr lang="en-US" sz="2000" kern="0" baseline="36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+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000" kern="0" dirty="0" err="1"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)</a:t>
            </a:r>
            <a:endParaRPr lang="en-US" sz="2000" dirty="0"/>
          </a:p>
        </p:txBody>
      </p:sp>
      <p:sp>
        <p:nvSpPr>
          <p:cNvPr id="35" name="TextBox 34"/>
          <p:cNvSpPr txBox="1"/>
          <p:nvPr/>
        </p:nvSpPr>
        <p:spPr>
          <a:xfrm>
            <a:off x="304798" y="3590925"/>
            <a:ext cx="5219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7030A0"/>
                </a:solidFill>
              </a:rPr>
              <a:t>What about AHB (with </a:t>
            </a:r>
            <a:r>
              <a:rPr lang="en-US" sz="2000" u="sng" dirty="0">
                <a:solidFill>
                  <a:srgbClr val="FF0000"/>
                </a:solidFill>
              </a:rPr>
              <a:t>AH</a:t>
            </a:r>
            <a:r>
              <a:rPr lang="en-US" sz="2000" u="sng" baseline="30000" dirty="0">
                <a:solidFill>
                  <a:srgbClr val="FF0000"/>
                </a:solidFill>
              </a:rPr>
              <a:t>+</a:t>
            </a:r>
            <a:r>
              <a:rPr lang="en-US" sz="2000" u="sng" baseline="30000" dirty="0">
                <a:solidFill>
                  <a:srgbClr val="7030A0"/>
                </a:solidFill>
              </a:rPr>
              <a:t> </a:t>
            </a:r>
            <a:r>
              <a:rPr lang="en-US" sz="2000" u="sng" dirty="0">
                <a:solidFill>
                  <a:srgbClr val="7030A0"/>
                </a:solidFill>
              </a:rPr>
              <a:t>and </a:t>
            </a:r>
            <a:r>
              <a:rPr lang="en-US" sz="2000" u="sng" dirty="0">
                <a:solidFill>
                  <a:srgbClr val="0000FF"/>
                </a:solidFill>
              </a:rPr>
              <a:t>B</a:t>
            </a:r>
            <a:r>
              <a:rPr lang="en-US" sz="2000" u="sng" baseline="30000" dirty="0">
                <a:solidFill>
                  <a:srgbClr val="0000FF"/>
                </a:solidFill>
              </a:rPr>
              <a:t>-</a:t>
            </a:r>
            <a:r>
              <a:rPr lang="en-US" sz="2000" u="sng" dirty="0">
                <a:solidFill>
                  <a:srgbClr val="7030A0"/>
                </a:solidFill>
              </a:rPr>
              <a:t>)?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771742" y="3990459"/>
            <a:ext cx="32640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>
                <a:latin typeface="Calibri" pitchFamily="34" charset="0"/>
                <a:cs typeface="Times New Roman" pitchFamily="18" charset="0"/>
              </a:rPr>
              <a:t>AHB(s)  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  AH</a:t>
            </a:r>
            <a:r>
              <a:rPr lang="en-US" sz="2000" kern="0" baseline="30000" dirty="0">
                <a:latin typeface="Calibri" pitchFamily="34" charset="0"/>
                <a:cs typeface="Times New Roman" pitchFamily="18" charset="0"/>
              </a:rPr>
              <a:t>+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000" kern="0" dirty="0" err="1"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)  +  B</a:t>
            </a:r>
            <a:r>
              <a:rPr lang="en-US" sz="2000" kern="0" baseline="36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-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000" kern="0" dirty="0" err="1"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)</a:t>
            </a:r>
            <a:endParaRPr lang="en-US" sz="2000" dirty="0"/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2781300" y="4314825"/>
            <a:ext cx="409578" cy="27622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1919124" y="4535458"/>
            <a:ext cx="15696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>
                <a:solidFill>
                  <a:prstClr val="black"/>
                </a:solidFill>
                <a:latin typeface="Calibri" pitchFamily="34" charset="0"/>
                <a:cs typeface="Times New Roman" pitchFamily="18" charset="0"/>
                <a:sym typeface="Wingdings" pitchFamily="2" charset="2"/>
              </a:rPr>
              <a:t>Generates H</a:t>
            </a:r>
            <a:r>
              <a:rPr lang="en-US" sz="2000" kern="0" baseline="30000" dirty="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+</a:t>
            </a:r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4343403" y="4333875"/>
            <a:ext cx="400047" cy="247650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4100349" y="4535458"/>
            <a:ext cx="1739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>
                <a:solidFill>
                  <a:prstClr val="black"/>
                </a:solidFill>
                <a:latin typeface="Calibri" pitchFamily="34" charset="0"/>
                <a:cs typeface="Times New Roman" pitchFamily="18" charset="0"/>
                <a:sym typeface="Wingdings" pitchFamily="2" charset="2"/>
              </a:rPr>
              <a:t>Generates OH</a:t>
            </a:r>
            <a:r>
              <a:rPr lang="en-US" sz="2000" kern="0" baseline="30000" dirty="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-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/>
      <p:bldP spid="38916" grpId="0"/>
      <p:bldP spid="15" grpId="0"/>
      <p:bldP spid="16" grpId="0"/>
      <p:bldP spid="30" grpId="0"/>
      <p:bldP spid="32" grpId="0"/>
      <p:bldP spid="35" grpId="0"/>
      <p:bldP spid="36" grpId="0"/>
      <p:bldP spid="40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199" y="1130465"/>
            <a:ext cx="8562975" cy="4362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Is </a:t>
            </a:r>
            <a:r>
              <a:rPr lang="en-US" sz="2600" b="1" dirty="0">
                <a:latin typeface="Calibri" pitchFamily="34" charset="0"/>
                <a:cs typeface="Times New Roman" pitchFamily="18" charset="0"/>
              </a:rPr>
              <a:t>(NH</a:t>
            </a:r>
            <a:r>
              <a:rPr lang="en-US" sz="2600" b="1" baseline="-25000" dirty="0">
                <a:latin typeface="Calibri" pitchFamily="34" charset="0"/>
                <a:cs typeface="Times New Roman" pitchFamily="18" charset="0"/>
              </a:rPr>
              <a:t>4</a:t>
            </a:r>
            <a:r>
              <a:rPr lang="en-US" sz="2600" b="1" dirty="0">
                <a:latin typeface="Calibri" pitchFamily="34" charset="0"/>
                <a:cs typeface="Times New Roman" pitchFamily="18" charset="0"/>
              </a:rPr>
              <a:t>)</a:t>
            </a:r>
            <a:r>
              <a:rPr lang="en-US" sz="2600" b="1" baseline="-25000" dirty="0">
                <a:latin typeface="Calibri" pitchFamily="34" charset="0"/>
                <a:cs typeface="Times New Roman" pitchFamily="18" charset="0"/>
              </a:rPr>
              <a:t>2</a:t>
            </a:r>
            <a:r>
              <a:rPr lang="en-US" sz="2600" b="1" dirty="0">
                <a:latin typeface="Calibri" pitchFamily="34" charset="0"/>
                <a:cs typeface="Times New Roman" pitchFamily="18" charset="0"/>
              </a:rPr>
              <a:t>SO</a:t>
            </a:r>
            <a:r>
              <a:rPr lang="en-US" sz="2600" b="1" baseline="-25000" dirty="0">
                <a:latin typeface="Calibri" pitchFamily="34" charset="0"/>
                <a:cs typeface="Times New Roman" pitchFamily="18" charset="0"/>
              </a:rPr>
              <a:t>4</a:t>
            </a:r>
            <a:r>
              <a:rPr kumimoji="0" lang="en-US" sz="2600" b="0" i="0" strike="noStrike" kern="120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acidic, basic or neutral?</a:t>
            </a:r>
          </a:p>
          <a:p>
            <a:pPr marL="342900" indent="-342900">
              <a:spcBef>
                <a:spcPct val="20000"/>
              </a:spcBef>
            </a:pPr>
            <a:endParaRPr lang="en-US" sz="2600" dirty="0">
              <a:latin typeface="Calibri" pitchFamily="34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Times New Roman" pitchFamily="18" charset="0"/>
            </a:endParaRPr>
          </a:p>
          <a:p>
            <a:pPr marL="914400" indent="-342900">
              <a:spcBef>
                <a:spcPct val="20000"/>
              </a:spcBef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		</a:t>
            </a:r>
            <a:r>
              <a:rPr lang="de-DE" sz="2400" dirty="0">
                <a:latin typeface="Calibri" pitchFamily="34" charset="0"/>
                <a:cs typeface="Times New Roman" pitchFamily="18" charset="0"/>
              </a:rPr>
              <a:t>(NH</a:t>
            </a:r>
            <a:r>
              <a:rPr lang="de-DE" sz="2400" baseline="-25000" dirty="0">
                <a:latin typeface="Calibri" pitchFamily="34" charset="0"/>
                <a:cs typeface="Times New Roman" pitchFamily="18" charset="0"/>
              </a:rPr>
              <a:t>4</a:t>
            </a:r>
            <a:r>
              <a:rPr lang="de-DE" sz="2400" dirty="0">
                <a:latin typeface="Calibri" pitchFamily="34" charset="0"/>
                <a:cs typeface="Times New Roman" pitchFamily="18" charset="0"/>
              </a:rPr>
              <a:t>)</a:t>
            </a:r>
            <a:r>
              <a:rPr lang="de-DE" sz="2400" baseline="-25000" dirty="0">
                <a:latin typeface="Calibri" pitchFamily="34" charset="0"/>
                <a:cs typeface="Times New Roman" pitchFamily="18" charset="0"/>
              </a:rPr>
              <a:t>2</a:t>
            </a:r>
            <a:r>
              <a:rPr lang="de-DE" sz="2400" dirty="0">
                <a:latin typeface="Calibri" pitchFamily="34" charset="0"/>
                <a:cs typeface="Times New Roman" pitchFamily="18" charset="0"/>
              </a:rPr>
              <a:t>SO</a:t>
            </a:r>
            <a:r>
              <a:rPr lang="de-DE" sz="2400" baseline="-25000" dirty="0">
                <a:latin typeface="Calibri" pitchFamily="34" charset="0"/>
                <a:cs typeface="Times New Roman" pitchFamily="18" charset="0"/>
              </a:rPr>
              <a:t>4</a:t>
            </a:r>
            <a:r>
              <a:rPr lang="de-DE" sz="2400" dirty="0">
                <a:latin typeface="Calibri" pitchFamily="34" charset="0"/>
                <a:cs typeface="Times New Roman" pitchFamily="18" charset="0"/>
              </a:rPr>
              <a:t>(aq) </a:t>
            </a:r>
            <a:r>
              <a:rPr lang="de-DE" sz="2400" dirty="0">
                <a:latin typeface="Symbol" pitchFamily="18" charset="2"/>
                <a:cs typeface="Times New Roman" pitchFamily="18" charset="0"/>
              </a:rPr>
              <a:t></a:t>
            </a:r>
            <a:r>
              <a:rPr lang="de-DE" sz="2400" dirty="0">
                <a:latin typeface="Calibri" pitchFamily="34" charset="0"/>
                <a:cs typeface="Times New Roman" pitchFamily="18" charset="0"/>
              </a:rPr>
              <a:t> 2NH</a:t>
            </a:r>
            <a:r>
              <a:rPr lang="de-DE" sz="2400" baseline="-25000" dirty="0">
                <a:latin typeface="Calibri" pitchFamily="34" charset="0"/>
                <a:cs typeface="Times New Roman" pitchFamily="18" charset="0"/>
              </a:rPr>
              <a:t>4</a:t>
            </a:r>
            <a:r>
              <a:rPr lang="de-DE" sz="2400" baseline="30000" dirty="0">
                <a:latin typeface="Calibri" pitchFamily="34" charset="0"/>
                <a:cs typeface="Times New Roman" pitchFamily="18" charset="0"/>
              </a:rPr>
              <a:t>+</a:t>
            </a:r>
            <a:r>
              <a:rPr lang="de-DE" sz="2400" dirty="0">
                <a:latin typeface="Calibri" pitchFamily="34" charset="0"/>
                <a:cs typeface="Times New Roman" pitchFamily="18" charset="0"/>
              </a:rPr>
              <a:t>(aq)  +  SO</a:t>
            </a:r>
            <a:r>
              <a:rPr lang="de-DE" sz="2400" baseline="-25000" dirty="0">
                <a:latin typeface="Calibri" pitchFamily="34" charset="0"/>
                <a:cs typeface="Times New Roman" pitchFamily="18" charset="0"/>
              </a:rPr>
              <a:t>4</a:t>
            </a:r>
            <a:r>
              <a:rPr lang="de-DE" sz="2400" baseline="30000" dirty="0">
                <a:latin typeface="Calibri" pitchFamily="34" charset="0"/>
                <a:cs typeface="Times New Roman" pitchFamily="18" charset="0"/>
              </a:rPr>
              <a:t>2-</a:t>
            </a:r>
            <a:r>
              <a:rPr lang="de-DE" sz="2400" dirty="0">
                <a:latin typeface="Calibri" pitchFamily="34" charset="0"/>
                <a:cs typeface="Times New Roman" pitchFamily="18" charset="0"/>
              </a:rPr>
              <a:t>(aq);</a:t>
            </a:r>
          </a:p>
          <a:p>
            <a:pPr marL="914400" indent="-342900">
              <a:spcBef>
                <a:spcPct val="20000"/>
              </a:spcBef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Times New Roman" pitchFamily="18" charset="0"/>
              <a:sym typeface="Wingdings" pitchFamily="2" charset="2"/>
            </a:endParaRPr>
          </a:p>
          <a:p>
            <a:pPr marL="914400" lvl="0" indent="-342900">
              <a:spcBef>
                <a:spcPct val="20000"/>
              </a:spcBef>
            </a:pPr>
            <a:r>
              <a:rPr lang="en-US" sz="24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NH</a:t>
            </a:r>
            <a:r>
              <a:rPr lang="en-US" sz="2400" baseline="-25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4</a:t>
            </a:r>
            <a:r>
              <a:rPr lang="en-US" sz="2400" baseline="30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+</a:t>
            </a:r>
            <a:r>
              <a:rPr lang="en-US" sz="24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400" dirty="0" err="1"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lang="en-US" sz="24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)  + H</a:t>
            </a:r>
            <a:r>
              <a:rPr lang="en-US" sz="2400" baseline="-25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4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O </a:t>
            </a:r>
            <a:r>
              <a:rPr lang="de-DE" sz="2400" dirty="0">
                <a:latin typeface="Symbol" pitchFamily="18" charset="2"/>
                <a:cs typeface="Times New Roman" pitchFamily="18" charset="0"/>
              </a:rPr>
              <a:t></a:t>
            </a:r>
            <a:r>
              <a:rPr lang="en-US" sz="24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 H</a:t>
            </a:r>
            <a:r>
              <a:rPr lang="en-US" sz="2400" baseline="-25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4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O</a:t>
            </a:r>
            <a:r>
              <a:rPr lang="en-US" sz="2400" baseline="30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+</a:t>
            </a:r>
            <a:r>
              <a:rPr lang="en-US" sz="24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400" dirty="0" err="1"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lang="en-US" sz="24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) + NH</a:t>
            </a:r>
            <a:r>
              <a:rPr lang="en-US" sz="2400" baseline="-25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4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400" dirty="0" err="1"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lang="en-US" sz="24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)	            K</a:t>
            </a:r>
            <a:r>
              <a:rPr lang="en-US" sz="2400" baseline="-25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a</a:t>
            </a:r>
            <a:r>
              <a:rPr lang="en-US" sz="24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 = 5.6 x 10</a:t>
            </a:r>
            <a:r>
              <a:rPr lang="en-US" sz="2400" baseline="30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-10</a:t>
            </a:r>
          </a:p>
          <a:p>
            <a:pPr marL="914400" lvl="0" indent="-342900">
              <a:spcBef>
                <a:spcPct val="20000"/>
              </a:spcBef>
            </a:pPr>
            <a:endParaRPr lang="en-US" sz="2400" dirty="0">
              <a:latin typeface="Calibri" pitchFamily="34" charset="0"/>
              <a:cs typeface="Times New Roman" pitchFamily="18" charset="0"/>
              <a:sym typeface="Wingdings" pitchFamily="2" charset="2"/>
            </a:endParaRPr>
          </a:p>
          <a:p>
            <a:pPr marL="914400" lvl="0" indent="-342900">
              <a:spcBef>
                <a:spcPct val="20000"/>
              </a:spcBef>
            </a:pPr>
            <a:r>
              <a:rPr lang="en-US" sz="24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SO</a:t>
            </a:r>
            <a:r>
              <a:rPr lang="en-US" sz="2400" baseline="-25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4</a:t>
            </a:r>
            <a:r>
              <a:rPr lang="en-US" sz="2400" baseline="30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2-</a:t>
            </a:r>
            <a:r>
              <a:rPr lang="en-US" sz="24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400" dirty="0" err="1"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lang="en-US" sz="24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) + H</a:t>
            </a:r>
            <a:r>
              <a:rPr lang="en-US" sz="2400" baseline="-25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4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O </a:t>
            </a:r>
            <a:r>
              <a:rPr lang="de-DE" sz="2400" dirty="0">
                <a:latin typeface="Symbol" pitchFamily="18" charset="2"/>
                <a:cs typeface="Times New Roman" pitchFamily="18" charset="0"/>
              </a:rPr>
              <a:t></a:t>
            </a:r>
            <a:r>
              <a:rPr lang="en-US" sz="24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 HSO</a:t>
            </a:r>
            <a:r>
              <a:rPr lang="en-US" sz="2400" baseline="-25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4</a:t>
            </a:r>
            <a:r>
              <a:rPr lang="en-US" sz="2400" baseline="30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-</a:t>
            </a:r>
            <a:r>
              <a:rPr lang="en-US" sz="24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400" dirty="0" err="1"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lang="en-US" sz="24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) +  OH</a:t>
            </a:r>
            <a:r>
              <a:rPr lang="en-US" sz="2400" baseline="30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-</a:t>
            </a:r>
            <a:r>
              <a:rPr lang="en-US" sz="24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400" dirty="0" err="1"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lang="en-US" sz="24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)              K</a:t>
            </a:r>
            <a:r>
              <a:rPr lang="en-US" sz="2400" baseline="-25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b</a:t>
            </a:r>
            <a:r>
              <a:rPr lang="en-US" sz="24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 = 8.3 x 10</a:t>
            </a:r>
            <a:r>
              <a:rPr lang="en-US" sz="2400" baseline="30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-13</a:t>
            </a:r>
          </a:p>
          <a:p>
            <a:pPr marL="914400" lvl="0" indent="-342900">
              <a:spcBef>
                <a:spcPct val="20000"/>
              </a:spcBef>
            </a:pPr>
            <a:endParaRPr lang="en-US" sz="2400" dirty="0">
              <a:latin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038050" y="5553479"/>
            <a:ext cx="51704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0" lvl="0" indent="-342900">
              <a:spcBef>
                <a:spcPct val="20000"/>
              </a:spcBef>
            </a:pPr>
            <a:r>
              <a:rPr lang="en-US" sz="28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800" baseline="-25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a</a:t>
            </a:r>
            <a:r>
              <a:rPr lang="en-US" sz="28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 &gt; K</a:t>
            </a:r>
            <a:r>
              <a:rPr lang="en-US" sz="2800" baseline="-25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b</a:t>
            </a:r>
            <a:r>
              <a:rPr lang="en-US" sz="28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    (NH</a:t>
            </a:r>
            <a:r>
              <a:rPr lang="en-US" sz="2800" baseline="-25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4</a:t>
            </a:r>
            <a:r>
              <a:rPr lang="en-US" sz="28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)</a:t>
            </a:r>
            <a:r>
              <a:rPr lang="en-US" sz="2800" baseline="-25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8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SO</a:t>
            </a:r>
            <a:r>
              <a:rPr lang="en-US" sz="2800" baseline="-25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4</a:t>
            </a:r>
            <a:r>
              <a:rPr lang="en-US" sz="28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 is acidic.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825164" y="481255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>
                <a:solidFill>
                  <a:srgbClr val="3333FF"/>
                </a:solidFill>
              </a:rPr>
              <a:t>Question: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43903" y="1455818"/>
            <a:ext cx="579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70095" y="1463840"/>
            <a:ext cx="579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09119" y="1459824"/>
            <a:ext cx="579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93495" y="5125453"/>
            <a:ext cx="5739063" cy="1443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038050" y="5553479"/>
            <a:ext cx="51704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0" lvl="0" indent="-342900">
              <a:spcBef>
                <a:spcPct val="20000"/>
              </a:spcBef>
            </a:pPr>
            <a:r>
              <a:rPr lang="en-US" sz="28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800" baseline="-25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a</a:t>
            </a:r>
            <a:r>
              <a:rPr lang="en-US" sz="28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 &gt; K</a:t>
            </a:r>
            <a:r>
              <a:rPr lang="en-US" sz="2800" baseline="-25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b</a:t>
            </a:r>
            <a:r>
              <a:rPr lang="en-US" sz="28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    (NH</a:t>
            </a:r>
            <a:r>
              <a:rPr lang="en-US" sz="2800" baseline="-25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4</a:t>
            </a:r>
            <a:r>
              <a:rPr lang="en-US" sz="28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)</a:t>
            </a:r>
            <a:r>
              <a:rPr lang="en-US" sz="2800" baseline="-25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8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SO</a:t>
            </a:r>
            <a:r>
              <a:rPr lang="en-US" sz="2800" baseline="-25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4</a:t>
            </a:r>
            <a:r>
              <a:rPr lang="en-US" sz="28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 is acidic.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43903" y="1455818"/>
            <a:ext cx="579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70095" y="1463840"/>
            <a:ext cx="579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09119" y="1459824"/>
            <a:ext cx="579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73175" y="5089357"/>
            <a:ext cx="5739063" cy="1443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i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800" baseline="-10000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  <a:sym typeface="Wingdings" pitchFamily="2" charset="2"/>
              </a:rPr>
              <a:t>a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  <a:sym typeface="Wingdings" pitchFamily="2" charset="2"/>
              </a:rPr>
              <a:t> = </a:t>
            </a:r>
            <a:r>
              <a:rPr lang="en-US" sz="2800" i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800" baseline="-10000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  <a:sym typeface="Wingdings" pitchFamily="2" charset="2"/>
              </a:rPr>
              <a:t>b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  <a:sym typeface="Wingdings" pitchFamily="2" charset="2"/>
              </a:rPr>
              <a:t>    NH</a:t>
            </a:r>
            <a:r>
              <a:rPr lang="en-US" sz="2800" baseline="-12000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4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  <a:sym typeface="Wingdings" pitchFamily="2" charset="2"/>
              </a:rPr>
              <a:t>C</a:t>
            </a:r>
            <a:r>
              <a:rPr lang="en-US" sz="2800" baseline="-12000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  <a:sym typeface="Wingdings" pitchFamily="2" charset="2"/>
              </a:rPr>
              <a:t>H</a:t>
            </a:r>
            <a:r>
              <a:rPr lang="en-US" sz="2800" baseline="-12000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3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  <a:sym typeface="Wingdings" pitchFamily="2" charset="2"/>
              </a:rPr>
              <a:t>O</a:t>
            </a:r>
            <a:r>
              <a:rPr lang="en-US" sz="2800" baseline="-12000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  <a:sym typeface="Wingdings" pitchFamily="2" charset="2"/>
              </a:rPr>
              <a:t> is neutral</a:t>
            </a:r>
          </a:p>
          <a:p>
            <a:pPr algn="ctr"/>
            <a:endParaRPr lang="en-US" sz="1600" dirty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433135" y="1190626"/>
            <a:ext cx="8562975" cy="3585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Is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NH</a:t>
            </a:r>
            <a:r>
              <a:rPr kumimoji="0" lang="en-US" sz="2600" b="1" i="0" u="none" strike="noStrike" kern="120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4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C</a:t>
            </a:r>
            <a:r>
              <a:rPr kumimoji="0" lang="en-US" sz="2600" b="1" i="0" u="none" strike="noStrike" kern="120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2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H</a:t>
            </a:r>
            <a:r>
              <a:rPr kumimoji="0" lang="en-US" sz="2600" b="1" i="0" u="none" strike="noStrike" kern="120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3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O</a:t>
            </a:r>
            <a:r>
              <a:rPr kumimoji="0" lang="en-US" sz="2600" b="1" i="0" u="none" strike="noStrike" kern="120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2</a:t>
            </a:r>
            <a:r>
              <a:rPr kumimoji="0" lang="en-US" sz="2600" b="0" i="0" u="none" strike="noStrike" kern="120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acidic, basic or neutral?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Times New Roman" pitchFamily="18" charset="0"/>
            </a:endParaRPr>
          </a:p>
          <a:p>
            <a:pPr marL="9144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		</a:t>
            </a:r>
          </a:p>
          <a:p>
            <a:pPr marL="9144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dirty="0">
                <a:latin typeface="Calibri" pitchFamily="34" charset="0"/>
                <a:cs typeface="Times New Roman" pitchFamily="18" charset="0"/>
              </a:rPr>
              <a:t>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NH</a:t>
            </a:r>
            <a:r>
              <a:rPr kumimoji="0" lang="en-US" sz="2400" b="0" i="0" u="none" strike="noStrike" kern="120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C</a:t>
            </a:r>
            <a:r>
              <a:rPr kumimoji="0" lang="en-US" sz="2400" b="0" i="0" u="none" strike="noStrike" kern="120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H</a:t>
            </a:r>
            <a:r>
              <a:rPr kumimoji="0" lang="en-US" sz="2400" b="0" i="0" u="none" strike="noStrike" kern="120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O</a:t>
            </a:r>
            <a:r>
              <a:rPr kumimoji="0" lang="en-US" sz="2400" b="0" i="0" u="none" strike="noStrike" kern="120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(s)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Symbol" pitchFamily="18" charset="2"/>
              </a:rPr>
              <a:t>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NH</a:t>
            </a:r>
            <a:r>
              <a:rPr kumimoji="0" lang="en-US" sz="2400" b="0" i="0" u="none" strike="noStrike" kern="120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4</a:t>
            </a:r>
            <a:r>
              <a:rPr kumimoji="0" lang="en-US" sz="2400" b="0" i="0" u="none" strike="noStrike" kern="1200" cap="none" spc="0" normalizeH="0" baseline="34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+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aq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)  +  C</a:t>
            </a:r>
            <a:r>
              <a:rPr kumimoji="0" lang="en-US" sz="2400" b="0" i="0" u="none" strike="noStrike" kern="120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H</a:t>
            </a:r>
            <a:r>
              <a:rPr kumimoji="0" lang="en-US" sz="2400" b="0" i="0" u="none" strike="noStrike" kern="120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O</a:t>
            </a:r>
            <a:r>
              <a:rPr kumimoji="0" lang="en-US" sz="2400" b="0" i="0" u="none" strike="noStrike" kern="120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2</a:t>
            </a:r>
            <a:r>
              <a:rPr kumimoji="0" lang="en-US" sz="2400" b="0" i="0" u="none" strike="noStrike" kern="1200" cap="none" spc="0" normalizeH="0" baseline="34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-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aq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)</a:t>
            </a:r>
          </a:p>
          <a:p>
            <a:pPr marL="9144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Times New Roman" pitchFamily="18" charset="0"/>
              <a:sym typeface="Wingdings" pitchFamily="2" charset="2"/>
            </a:endParaRPr>
          </a:p>
          <a:p>
            <a:pPr marL="9144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NH</a:t>
            </a:r>
            <a:r>
              <a:rPr kumimoji="0" lang="en-US" sz="2400" b="0" i="0" u="none" strike="noStrike" kern="120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4</a:t>
            </a:r>
            <a:r>
              <a:rPr kumimoji="0" lang="en-US" sz="2400" b="0" i="0" u="none" strike="noStrike" kern="1200" cap="none" spc="0" normalizeH="0" baseline="34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+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aq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)  + H</a:t>
            </a:r>
            <a:r>
              <a:rPr kumimoji="0" lang="en-US" sz="2400" b="0" i="0" u="none" strike="noStrike" kern="120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Symbol" pitchFamily="18" charset="2"/>
              </a:rPr>
              <a:t>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 H</a:t>
            </a:r>
            <a:r>
              <a:rPr kumimoji="0" lang="en-US" sz="2400" b="0" i="0" u="none" strike="noStrike" kern="120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O</a:t>
            </a:r>
            <a:r>
              <a:rPr kumimoji="0" lang="en-US" sz="2400" b="0" i="0" u="none" strike="noStrike" kern="1200" cap="none" spc="0" normalizeH="0" baseline="34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+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aq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) + NH</a:t>
            </a:r>
            <a:r>
              <a:rPr kumimoji="0" lang="en-US" sz="2400" b="0" i="0" u="none" strike="noStrike" kern="120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aq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)                 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K</a:t>
            </a:r>
            <a:r>
              <a:rPr kumimoji="0" lang="en-US" sz="2400" b="0" i="0" u="none" strike="noStrike" kern="1200" cap="none" spc="0" normalizeH="0" baseline="-1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 = 5.6 x 10</a:t>
            </a:r>
            <a:r>
              <a:rPr kumimoji="0" lang="en-US" sz="2400" b="0" i="0" u="none" strike="noStrike" kern="1200" cap="none" spc="0" normalizeH="0" baseline="36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-10</a:t>
            </a:r>
          </a:p>
          <a:p>
            <a:pPr marL="9144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Times New Roman" pitchFamily="18" charset="0"/>
              <a:sym typeface="Wingdings" pitchFamily="2" charset="2"/>
            </a:endParaRPr>
          </a:p>
          <a:p>
            <a:pPr marL="9144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C</a:t>
            </a:r>
            <a:r>
              <a:rPr kumimoji="0" lang="en-US" sz="2400" b="0" i="0" u="none" strike="noStrike" kern="120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H</a:t>
            </a:r>
            <a:r>
              <a:rPr kumimoji="0" lang="en-US" sz="2400" b="0" i="0" u="none" strike="noStrike" kern="120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O</a:t>
            </a:r>
            <a:r>
              <a:rPr kumimoji="0" lang="en-US" sz="2400" b="0" i="0" u="none" strike="noStrike" kern="120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2</a:t>
            </a:r>
            <a:r>
              <a:rPr kumimoji="0" lang="en-US" sz="2400" b="0" i="0" u="none" strike="noStrike" kern="1200" cap="none" spc="0" normalizeH="0" baseline="34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-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aq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) + H</a:t>
            </a:r>
            <a:r>
              <a:rPr kumimoji="0" lang="en-US" sz="2400" b="0" i="0" u="none" strike="noStrike" kern="120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Symbol" pitchFamily="18" charset="2"/>
              </a:rPr>
              <a:t>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 HC</a:t>
            </a:r>
            <a:r>
              <a:rPr kumimoji="0" lang="en-US" sz="2400" b="0" i="0" u="none" strike="noStrike" kern="120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H</a:t>
            </a:r>
            <a:r>
              <a:rPr kumimoji="0" lang="en-US" sz="2400" b="0" i="0" u="none" strike="noStrike" kern="120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O</a:t>
            </a:r>
            <a:r>
              <a:rPr kumimoji="0" lang="en-US" sz="2400" b="0" i="0" u="none" strike="noStrike" kern="120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aq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) + OH</a:t>
            </a:r>
            <a:r>
              <a:rPr kumimoji="0" lang="en-US" sz="2400" b="0" i="0" u="none" strike="noStrike" kern="1200" cap="none" spc="0" normalizeH="0" baseline="34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-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aq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)       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K</a:t>
            </a:r>
            <a:r>
              <a:rPr kumimoji="0" lang="en-US" sz="2400" b="0" i="0" u="none" strike="noStrike" kern="1200" cap="none" spc="0" normalizeH="0" baseline="-1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 = 5.6 x 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  <a:sym typeface="Wingdings" pitchFamily="2" charset="2"/>
              </a:rPr>
              <a:t>-10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93495" y="5125453"/>
            <a:ext cx="5739063" cy="1443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-825164" y="481255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>
                <a:solidFill>
                  <a:srgbClr val="3333FF"/>
                </a:solidFill>
              </a:rPr>
              <a:t>Question: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6C214-FEC0-40E7-95AB-1C7B842DE5B8}" type="slidenum">
              <a:rPr lang="en-US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57325" y="-7932"/>
            <a:ext cx="62293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u="sng" kern="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Acidic and Basic Salts Summary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562225" y="1022335"/>
            <a:ext cx="3984627" cy="461963"/>
            <a:chOff x="1632" y="1769"/>
            <a:chExt cx="2510" cy="291"/>
          </a:xfrm>
        </p:grpSpPr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1632" y="1769"/>
              <a:ext cx="251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0000"/>
                  </a:solidFill>
                  <a:latin typeface="Arial" pitchFamily="34" charset="0"/>
                </a:rPr>
                <a:t>X</a:t>
              </a:r>
              <a:r>
                <a:rPr lang="en-US" sz="2400" dirty="0">
                  <a:solidFill>
                    <a:srgbClr val="0000FF"/>
                  </a:solidFill>
                  <a:latin typeface="Arial" pitchFamily="34" charset="0"/>
                </a:rPr>
                <a:t>Y</a:t>
              </a:r>
              <a:r>
                <a:rPr lang="en-US" sz="2400" dirty="0">
                  <a:latin typeface="Arial" pitchFamily="34" charset="0"/>
                </a:rPr>
                <a:t>(</a:t>
              </a:r>
              <a:r>
                <a:rPr lang="en-US" sz="2400" i="1" dirty="0">
                  <a:latin typeface="Arial" pitchFamily="34" charset="0"/>
                </a:rPr>
                <a:t>s</a:t>
              </a:r>
              <a:r>
                <a:rPr lang="en-US" sz="2400" dirty="0">
                  <a:solidFill>
                    <a:srgbClr val="000000"/>
                  </a:solidFill>
                  <a:latin typeface="Arial" pitchFamily="34" charset="0"/>
                </a:rPr>
                <a:t>)          </a:t>
              </a:r>
              <a:r>
                <a:rPr lang="en-US" sz="2400" dirty="0">
                  <a:solidFill>
                    <a:srgbClr val="FF0000"/>
                  </a:solidFill>
                  <a:latin typeface="Arial" pitchFamily="34" charset="0"/>
                </a:rPr>
                <a:t>X</a:t>
              </a:r>
              <a:r>
                <a:rPr lang="en-US" sz="2400" baseline="30000" dirty="0">
                  <a:solidFill>
                    <a:srgbClr val="FF0000"/>
                  </a:solidFill>
                  <a:latin typeface="Arial" pitchFamily="34" charset="0"/>
                </a:rPr>
                <a:t>+</a:t>
              </a:r>
              <a:r>
                <a:rPr lang="en-US" sz="2400" dirty="0">
                  <a:solidFill>
                    <a:srgbClr val="000000"/>
                  </a:solidFill>
                  <a:latin typeface="Arial" pitchFamily="34" charset="0"/>
                </a:rPr>
                <a:t>(</a:t>
              </a:r>
              <a:r>
                <a:rPr lang="en-US" sz="2400" i="1" dirty="0" err="1">
                  <a:solidFill>
                    <a:srgbClr val="000000"/>
                  </a:solidFill>
                  <a:latin typeface="Arial" pitchFamily="34" charset="0"/>
                </a:rPr>
                <a:t>aq</a:t>
              </a:r>
              <a:r>
                <a:rPr lang="en-US" sz="2400" dirty="0">
                  <a:solidFill>
                    <a:srgbClr val="000000"/>
                  </a:solidFill>
                  <a:latin typeface="Arial" pitchFamily="34" charset="0"/>
                </a:rPr>
                <a:t>) + </a:t>
              </a:r>
              <a:r>
                <a:rPr lang="en-US" sz="2400" dirty="0">
                  <a:solidFill>
                    <a:srgbClr val="0000FF"/>
                  </a:solidFill>
                  <a:latin typeface="Arial" pitchFamily="34" charset="0"/>
                </a:rPr>
                <a:t>Y</a:t>
              </a:r>
              <a:r>
                <a:rPr lang="en-US" sz="2400" baseline="30000" dirty="0">
                  <a:solidFill>
                    <a:srgbClr val="0000FF"/>
                  </a:solidFill>
                  <a:latin typeface="Arial" pitchFamily="34" charset="0"/>
                </a:rPr>
                <a:t>-</a:t>
              </a:r>
              <a:r>
                <a:rPr lang="en-US" sz="2400" dirty="0">
                  <a:solidFill>
                    <a:srgbClr val="000000"/>
                  </a:solidFill>
                  <a:latin typeface="Arial" pitchFamily="34" charset="0"/>
                </a:rPr>
                <a:t>(</a:t>
              </a:r>
              <a:r>
                <a:rPr lang="en-US" sz="2400" i="1" dirty="0" err="1">
                  <a:solidFill>
                    <a:srgbClr val="000000"/>
                  </a:solidFill>
                  <a:latin typeface="Arial" pitchFamily="34" charset="0"/>
                </a:rPr>
                <a:t>aq</a:t>
              </a:r>
              <a:r>
                <a:rPr lang="en-US" sz="2400" dirty="0">
                  <a:solidFill>
                    <a:srgbClr val="000000"/>
                  </a:solidFill>
                  <a:latin typeface="Arial" pitchFamily="34" charset="0"/>
                </a:rPr>
                <a:t>) </a:t>
              </a: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2346" y="1930"/>
              <a:ext cx="3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5447215" y="1456680"/>
            <a:ext cx="5196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K</a:t>
            </a:r>
            <a:r>
              <a:rPr lang="en-US" sz="2400" i="1" baseline="-25000" dirty="0">
                <a:solidFill>
                  <a:srgbClr val="000000"/>
                </a:solidFill>
                <a:latin typeface="Calibri" pitchFamily="34" charset="0"/>
              </a:rPr>
              <a:t>b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466140" y="1456680"/>
            <a:ext cx="5196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K</a:t>
            </a:r>
            <a:r>
              <a:rPr lang="en-US" sz="2400" i="1" baseline="-25000" dirty="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</a:t>
            </a:r>
            <a:endParaRPr lang="en-US" dirty="0"/>
          </a:p>
        </p:txBody>
      </p:sp>
      <p:pic>
        <p:nvPicPr>
          <p:cNvPr id="13" name="Picture 5" descr="D:\Ramesh dont del\CHANG-11e\Art File\labeled_jpegs\15_labeled_images\cha02680_t15_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184" y="2173288"/>
            <a:ext cx="8463916" cy="3006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47206"/>
            <a:ext cx="2133600" cy="365125"/>
          </a:xfrm>
        </p:spPr>
        <p:txBody>
          <a:bodyPr/>
          <a:lstStyle/>
          <a:p>
            <a:fld id="{9CC7AA98-4BE0-4A41-9D74-1FE37FE83BB7}" type="slidenum">
              <a:rPr lang="en-US"/>
              <a:pPr/>
              <a:t>14</a:t>
            </a:fld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idx="1"/>
          </p:nvPr>
        </p:nvSpPr>
        <p:spPr>
          <a:xfrm>
            <a:off x="381000" y="3045714"/>
            <a:ext cx="8229600" cy="2169825"/>
          </a:xfrm>
        </p:spPr>
        <p:txBody>
          <a:bodyPr wrap="square">
            <a:spAutoFit/>
          </a:bodyPr>
          <a:lstStyle/>
          <a:p>
            <a:pPr marL="338138" lvl="1" indent="-338138">
              <a:spcBef>
                <a:spcPts val="12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-US" altLang="en-US" sz="2000" dirty="0"/>
              <a:t>Hydrated metal ions polarize coordinated water molecules and, consequently, act as </a:t>
            </a:r>
            <a:r>
              <a:rPr lang="en-US" altLang="en-US" sz="2000" dirty="0" err="1"/>
              <a:t>Brønsted</a:t>
            </a:r>
            <a:r>
              <a:rPr lang="en-US" altLang="en-US" sz="2000" dirty="0"/>
              <a:t>-Lowry acids:</a:t>
            </a:r>
          </a:p>
          <a:p>
            <a:pPr marL="338138" lvl="1" indent="-338138" algn="ctr">
              <a:spcBef>
                <a:spcPts val="1200"/>
              </a:spcBef>
              <a:buClr>
                <a:srgbClr val="FF0000"/>
              </a:buClr>
              <a:buSzPct val="120000"/>
              <a:buNone/>
            </a:pPr>
            <a:endParaRPr lang="en-US" altLang="en-US" sz="2000" dirty="0"/>
          </a:p>
          <a:p>
            <a:pPr marL="338138" lvl="1" indent="-338138">
              <a:spcBef>
                <a:spcPts val="18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-US" altLang="en-US" sz="2000" dirty="0"/>
              <a:t>Their solutions, therefore, are acidic.</a:t>
            </a:r>
          </a:p>
          <a:p>
            <a:pPr marL="338138" lvl="1" indent="-338138">
              <a:spcBef>
                <a:spcPts val="12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-US" altLang="en-US" sz="2000" dirty="0">
                <a:sym typeface="Symbol"/>
              </a:rPr>
              <a:t>This process is known as </a:t>
            </a:r>
            <a:r>
              <a:rPr lang="en-US" altLang="en-US" sz="2000" b="1" i="1" dirty="0">
                <a:solidFill>
                  <a:srgbClr val="0000CC"/>
                </a:solidFill>
                <a:sym typeface="Symbol"/>
              </a:rPr>
              <a:t>hydrolysis</a:t>
            </a:r>
            <a:r>
              <a:rPr lang="en-US" altLang="en-US" sz="2000" dirty="0">
                <a:sym typeface="Symbol"/>
              </a:rPr>
              <a:t>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57325" y="-7932"/>
            <a:ext cx="62293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u="sng" kern="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Side Note: Hydrated Metal Ions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0" name="Picture 1025" descr="D:\Ramesh dont del\CHANG-11e\Art File\labeled_jpegs\15_labeled_images\cha02680_15_07.jpg"/>
          <p:cNvPicPr>
            <a:picLocks noChangeAspect="1" noChangeArrowheads="1"/>
          </p:cNvPicPr>
          <p:nvPr/>
        </p:nvPicPr>
        <p:blipFill>
          <a:blip r:embed="rId2" cstate="print"/>
          <a:srcRect b="7692"/>
          <a:stretch>
            <a:fillRect/>
          </a:stretch>
        </p:blipFill>
        <p:spPr bwMode="auto">
          <a:xfrm>
            <a:off x="1860265" y="933445"/>
            <a:ext cx="5423470" cy="2230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26"/>
          <p:cNvGrpSpPr>
            <a:grpSpLocks/>
          </p:cNvGrpSpPr>
          <p:nvPr/>
        </p:nvGrpSpPr>
        <p:grpSpPr bwMode="auto">
          <a:xfrm>
            <a:off x="2132013" y="3845820"/>
            <a:ext cx="4981575" cy="420688"/>
            <a:chOff x="872" y="3088"/>
            <a:chExt cx="3138" cy="265"/>
          </a:xfrm>
        </p:grpSpPr>
        <p:sp>
          <p:nvSpPr>
            <p:cNvPr id="12" name="Text Box 19"/>
            <p:cNvSpPr txBox="1">
              <a:spLocks noChangeArrowheads="1"/>
            </p:cNvSpPr>
            <p:nvPr/>
          </p:nvSpPr>
          <p:spPr bwMode="auto">
            <a:xfrm>
              <a:off x="872" y="3120"/>
              <a:ext cx="313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Al(H</a:t>
              </a:r>
              <a:r>
                <a:rPr lang="en-US" baseline="-25000" dirty="0">
                  <a:solidFill>
                    <a:srgbClr val="000000"/>
                  </a:solidFill>
                  <a:latin typeface="Arial" pitchFamily="34" charset="0"/>
                </a:rPr>
                <a:t>2</a:t>
              </a: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O)</a:t>
              </a:r>
              <a:r>
                <a:rPr lang="en-US" baseline="-25000" dirty="0">
                  <a:solidFill>
                    <a:srgbClr val="000000"/>
                  </a:solidFill>
                  <a:latin typeface="Arial" pitchFamily="34" charset="0"/>
                </a:rPr>
                <a:t>6</a:t>
              </a: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1600" dirty="0">
                  <a:solidFill>
                    <a:srgbClr val="000000"/>
                  </a:solidFill>
                  <a:latin typeface="Arial" pitchFamily="34" charset="0"/>
                </a:rPr>
                <a:t>(</a:t>
              </a:r>
              <a:r>
                <a:rPr lang="en-US" sz="1600" i="1" dirty="0" err="1">
                  <a:solidFill>
                    <a:srgbClr val="000000"/>
                  </a:solidFill>
                  <a:latin typeface="Arial" pitchFamily="34" charset="0"/>
                </a:rPr>
                <a:t>aq</a:t>
              </a:r>
              <a:r>
                <a:rPr lang="en-US" sz="1600" dirty="0">
                  <a:solidFill>
                    <a:srgbClr val="000000"/>
                  </a:solidFill>
                  <a:latin typeface="Arial" pitchFamily="34" charset="0"/>
                </a:rPr>
                <a:t>)</a:t>
              </a: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           Al(OH)(H</a:t>
              </a:r>
              <a:r>
                <a:rPr lang="en-US" baseline="-25000" dirty="0">
                  <a:solidFill>
                    <a:srgbClr val="000000"/>
                  </a:solidFill>
                  <a:latin typeface="Arial" pitchFamily="34" charset="0"/>
                </a:rPr>
                <a:t>2</a:t>
              </a: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O)</a:t>
              </a:r>
              <a:r>
                <a:rPr lang="en-US" baseline="-25000" dirty="0">
                  <a:solidFill>
                    <a:srgbClr val="000000"/>
                  </a:solidFill>
                  <a:latin typeface="Arial" pitchFamily="34" charset="0"/>
                </a:rPr>
                <a:t>5</a:t>
              </a: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1600" dirty="0">
                  <a:solidFill>
                    <a:srgbClr val="000000"/>
                  </a:solidFill>
                  <a:latin typeface="Arial" pitchFamily="34" charset="0"/>
                </a:rPr>
                <a:t>(</a:t>
              </a:r>
              <a:r>
                <a:rPr lang="en-US" sz="1600" i="1" dirty="0" err="1">
                  <a:solidFill>
                    <a:srgbClr val="000000"/>
                  </a:solidFill>
                  <a:latin typeface="Arial" pitchFamily="34" charset="0"/>
                </a:rPr>
                <a:t>aq</a:t>
              </a:r>
              <a:r>
                <a:rPr lang="en-US" sz="1600" dirty="0">
                  <a:solidFill>
                    <a:srgbClr val="000000"/>
                  </a:solidFill>
                  <a:latin typeface="Arial" pitchFamily="34" charset="0"/>
                </a:rPr>
                <a:t>)</a:t>
              </a: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 + H</a:t>
              </a:r>
              <a:r>
                <a:rPr lang="en-US" baseline="30000" dirty="0">
                  <a:solidFill>
                    <a:srgbClr val="000000"/>
                  </a:solidFill>
                  <a:latin typeface="Arial" pitchFamily="34" charset="0"/>
                </a:rPr>
                <a:t>+</a:t>
              </a: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1600" dirty="0">
                  <a:solidFill>
                    <a:srgbClr val="000000"/>
                  </a:solidFill>
                  <a:latin typeface="Arial" pitchFamily="34" charset="0"/>
                </a:rPr>
                <a:t>(</a:t>
              </a:r>
              <a:r>
                <a:rPr lang="en-US" sz="1600" i="1" dirty="0" err="1">
                  <a:solidFill>
                    <a:srgbClr val="000000"/>
                  </a:solidFill>
                  <a:latin typeface="Arial" pitchFamily="34" charset="0"/>
                </a:rPr>
                <a:t>aq</a:t>
              </a:r>
              <a:r>
                <a:rPr lang="en-US" sz="1600" dirty="0">
                  <a:solidFill>
                    <a:srgbClr val="000000"/>
                  </a:solidFill>
                  <a:latin typeface="Arial" pitchFamily="34" charset="0"/>
                </a:rPr>
                <a:t>)</a:t>
              </a:r>
            </a:p>
          </p:txBody>
        </p:sp>
        <p:grpSp>
          <p:nvGrpSpPr>
            <p:cNvPr id="13" name="Group 20"/>
            <p:cNvGrpSpPr>
              <a:grpSpLocks/>
            </p:cNvGrpSpPr>
            <p:nvPr/>
          </p:nvGrpSpPr>
          <p:grpSpPr bwMode="auto">
            <a:xfrm>
              <a:off x="1840" y="3218"/>
              <a:ext cx="254" cy="54"/>
              <a:chOff x="4680" y="282"/>
              <a:chExt cx="254" cy="54"/>
            </a:xfrm>
          </p:grpSpPr>
          <p:sp>
            <p:nvSpPr>
              <p:cNvPr id="16" name="Line 21"/>
              <p:cNvSpPr>
                <a:spLocks noChangeShapeType="1"/>
              </p:cNvSpPr>
              <p:nvPr/>
            </p:nvSpPr>
            <p:spPr bwMode="auto">
              <a:xfrm>
                <a:off x="4698" y="282"/>
                <a:ext cx="23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7" name="Line 22"/>
              <p:cNvSpPr>
                <a:spLocks noChangeShapeType="1"/>
              </p:cNvSpPr>
              <p:nvPr/>
            </p:nvSpPr>
            <p:spPr bwMode="auto">
              <a:xfrm flipH="1">
                <a:off x="4680" y="336"/>
                <a:ext cx="22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1366" y="3088"/>
              <a:ext cx="22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Arial" pitchFamily="34" charset="0"/>
                </a:rPr>
                <a:t>3+</a:t>
              </a: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920" y="3088"/>
              <a:ext cx="22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Arial" pitchFamily="34" charset="0"/>
                </a:rPr>
                <a:t>2+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4AA3EFE-2060-4A42-AF7F-46F095F28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4293940"/>
            <a:ext cx="1752600" cy="45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E85192-7505-46DD-BC04-EE4EBC1DA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086" y="5502559"/>
            <a:ext cx="7457123" cy="100865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9C435D-EEA9-4A65-9036-7C846AF2157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15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7284" name="Text Placeholder 2"/>
          <p:cNvSpPr>
            <a:spLocks/>
          </p:cNvSpPr>
          <p:nvPr/>
        </p:nvSpPr>
        <p:spPr bwMode="auto">
          <a:xfrm>
            <a:off x="152400" y="762000"/>
            <a:ext cx="88074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Predict whether the following solutions will be acidic, basic, or nearly neutral: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AutoNum type="alphaLcParenBoth"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NH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4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I</a:t>
            </a:r>
          </a:p>
          <a:p>
            <a:pPr marL="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</a:pPr>
            <a:endParaRPr lang="en-US" sz="3600" dirty="0">
              <a:solidFill>
                <a:srgbClr val="000000"/>
              </a:solidFill>
              <a:latin typeface="Calibri" pitchFamily="34" charset="0"/>
            </a:endParaRPr>
          </a:p>
          <a:p>
            <a:pPr marL="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(b) KNO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2</a:t>
            </a: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</a:pPr>
            <a:endParaRPr lang="en-US" sz="3600" dirty="0">
              <a:solidFill>
                <a:srgbClr val="000000"/>
              </a:solidFill>
              <a:latin typeface="Calibri" pitchFamily="34" charset="0"/>
            </a:endParaRPr>
          </a:p>
          <a:p>
            <a:pPr marL="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(c) FeCl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</a:pPr>
            <a:endParaRPr lang="en-US" sz="3600" dirty="0">
              <a:solidFill>
                <a:srgbClr val="000000"/>
              </a:solidFill>
              <a:latin typeface="Calibri" pitchFamily="34" charset="0"/>
            </a:endParaRPr>
          </a:p>
          <a:p>
            <a:pPr marL="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(d) NH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4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F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62367" y="2295009"/>
            <a:ext cx="32063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NH</a:t>
            </a:r>
            <a:r>
              <a:rPr lang="en-US" sz="2000" baseline="-25000" dirty="0">
                <a:solidFill>
                  <a:srgbClr val="000000"/>
                </a:solidFill>
                <a:latin typeface="Calibri" pitchFamily="34" charset="0"/>
              </a:rPr>
              <a:t>4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I</a:t>
            </a:r>
            <a:r>
              <a:rPr lang="en-US" sz="2000" kern="0" dirty="0">
                <a:latin typeface="Calibri" pitchFamily="34" charset="0"/>
                <a:cs typeface="Times New Roman" pitchFamily="18" charset="0"/>
              </a:rPr>
              <a:t>(s)  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  NH</a:t>
            </a:r>
            <a:r>
              <a:rPr lang="en-US" sz="2000" kern="0" baseline="-25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4</a:t>
            </a:r>
            <a:r>
              <a:rPr lang="en-US" sz="2000" kern="0" baseline="30000" dirty="0">
                <a:latin typeface="Calibri" pitchFamily="34" charset="0"/>
                <a:cs typeface="Times New Roman" pitchFamily="18" charset="0"/>
              </a:rPr>
              <a:t>+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000" kern="0" dirty="0" err="1"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)  +  I</a:t>
            </a:r>
            <a:r>
              <a:rPr lang="en-US" sz="2000" kern="0" baseline="36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-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000" kern="0" dirty="0" err="1"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)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4365689" y="2625209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cs typeface="Times New Roman" pitchFamily="18" charset="0"/>
              </a:rPr>
              <a:t>acid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27689" y="2625209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very weak base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4289" y="2463284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cs typeface="Times New Roman" pitchFamily="18" charset="0"/>
              </a:rPr>
              <a:t>Acidic Salt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933792" y="3495159"/>
            <a:ext cx="33634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KNO</a:t>
            </a:r>
            <a:r>
              <a:rPr lang="en-US" sz="2000" baseline="-25000" dirty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2000" kern="0" dirty="0">
                <a:latin typeface="Calibri" pitchFamily="34" charset="0"/>
                <a:cs typeface="Times New Roman" pitchFamily="18" charset="0"/>
              </a:rPr>
              <a:t>(s)  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  K</a:t>
            </a:r>
            <a:r>
              <a:rPr lang="en-US" sz="2000" kern="0" baseline="30000" dirty="0">
                <a:latin typeface="Calibri" pitchFamily="34" charset="0"/>
                <a:cs typeface="Times New Roman" pitchFamily="18" charset="0"/>
              </a:rPr>
              <a:t>+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000" kern="0" dirty="0" err="1"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)  +  NO</a:t>
            </a:r>
            <a:r>
              <a:rPr lang="en-US" sz="2000" kern="0" baseline="-25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kern="0" baseline="36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-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000" kern="0" dirty="0" err="1"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)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5680139" y="3834884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base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84739" y="3834884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030A0"/>
                </a:solidFill>
                <a:cs typeface="Times New Roman" pitchFamily="18" charset="0"/>
              </a:rPr>
              <a:t>neutral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0413" y="3558659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Basic Salt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57592" y="4542909"/>
            <a:ext cx="33516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FeCl</a:t>
            </a:r>
            <a:r>
              <a:rPr lang="en-US" sz="2000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000" kern="0" dirty="0">
                <a:latin typeface="Calibri" pitchFamily="34" charset="0"/>
                <a:cs typeface="Times New Roman" pitchFamily="18" charset="0"/>
              </a:rPr>
              <a:t>(s)  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  Fe</a:t>
            </a:r>
            <a:r>
              <a:rPr lang="en-US" sz="2000" kern="0" baseline="30000" dirty="0">
                <a:latin typeface="Calibri" pitchFamily="34" charset="0"/>
                <a:cs typeface="Times New Roman" pitchFamily="18" charset="0"/>
              </a:rPr>
              <a:t>+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000" kern="0" dirty="0" err="1"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)  +  3Cl</a:t>
            </a:r>
            <a:r>
              <a:rPr lang="en-US" sz="2000" kern="0" baseline="36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-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000" kern="0" dirty="0" err="1"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)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5175314" y="4863584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very weak base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60914" y="4863584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cs typeface="Times New Roman" pitchFamily="18" charset="0"/>
              </a:rPr>
              <a:t>acid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65239" y="4695309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cs typeface="Times New Roman" pitchFamily="18" charset="0"/>
              </a:rPr>
              <a:t>Acidic Salt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019517" y="5590659"/>
            <a:ext cx="3430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NH</a:t>
            </a:r>
            <a:r>
              <a:rPr lang="en-US" sz="2000" baseline="-25000" dirty="0">
                <a:solidFill>
                  <a:srgbClr val="000000"/>
                </a:solidFill>
                <a:latin typeface="Calibri" pitchFamily="34" charset="0"/>
              </a:rPr>
              <a:t>4</a:t>
            </a:r>
            <a:r>
              <a:rPr lang="en-US" sz="2000" kern="0" dirty="0">
                <a:latin typeface="Calibri" pitchFamily="34" charset="0"/>
                <a:cs typeface="Times New Roman" pitchFamily="18" charset="0"/>
              </a:rPr>
              <a:t>F(s)  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  NH</a:t>
            </a:r>
            <a:r>
              <a:rPr lang="en-US" sz="2000" kern="0" baseline="-25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4</a:t>
            </a:r>
            <a:r>
              <a:rPr lang="en-US" sz="2000" kern="0" baseline="30000" dirty="0">
                <a:latin typeface="Calibri" pitchFamily="34" charset="0"/>
                <a:cs typeface="Times New Roman" pitchFamily="18" charset="0"/>
              </a:rPr>
              <a:t>+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000" kern="0" dirty="0" err="1"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)  +  F</a:t>
            </a:r>
            <a:r>
              <a:rPr lang="en-US" sz="2000" kern="0" baseline="36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-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000" kern="0" dirty="0" err="1"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lang="en-US" sz="20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)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5489639" y="5934075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base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51414" y="5937250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cs typeface="Times New Roman" pitchFamily="18" charset="0"/>
              </a:rPr>
              <a:t>acid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442708" y="6249958"/>
            <a:ext cx="1728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FF0000"/>
                </a:solidFill>
                <a:latin typeface="Arial" pitchFamily="34" charset="0"/>
              </a:rPr>
              <a:t>K</a:t>
            </a:r>
            <a:r>
              <a:rPr lang="en-US" baseline="-25000" dirty="0">
                <a:solidFill>
                  <a:srgbClr val="FF0000"/>
                </a:solidFill>
                <a:latin typeface="Arial" pitchFamily="34" charset="0"/>
              </a:rPr>
              <a:t>a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</a:rPr>
              <a:t> = 5.6 x 10</a:t>
            </a:r>
            <a:r>
              <a:rPr lang="en-US" baseline="30000" dirty="0">
                <a:solidFill>
                  <a:srgbClr val="FF0000"/>
                </a:solidFill>
                <a:latin typeface="Arial" pitchFamily="34" charset="0"/>
              </a:rPr>
              <a:t>-10</a:t>
            </a:r>
            <a:endParaRPr lang="en-US" i="1" baseline="3000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77239" y="6240433"/>
            <a:ext cx="1716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FF"/>
                </a:solidFill>
                <a:latin typeface="Arial" pitchFamily="34" charset="0"/>
              </a:rPr>
              <a:t>K</a:t>
            </a:r>
            <a:r>
              <a:rPr lang="en-US" baseline="-25000" dirty="0">
                <a:solidFill>
                  <a:srgbClr val="0000FF"/>
                </a:solidFill>
                <a:latin typeface="Arial" pitchFamily="34" charset="0"/>
              </a:rPr>
              <a:t>b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</a:rPr>
              <a:t> = 1.4 x 10</a:t>
            </a:r>
            <a:r>
              <a:rPr lang="en-US" baseline="30000" dirty="0">
                <a:solidFill>
                  <a:srgbClr val="0000FF"/>
                </a:solidFill>
                <a:latin typeface="Arial" pitchFamily="34" charset="0"/>
              </a:rPr>
              <a:t>-11</a:t>
            </a:r>
            <a:endParaRPr lang="en-US" i="1" baseline="30000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5239" y="5685909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cs typeface="Times New Roman" pitchFamily="18" charset="0"/>
              </a:rPr>
              <a:t>Acidic Salt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59C455-98E1-4D9E-93A7-918864A32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968582-0CB3-4DDF-9F89-5D2A79101D85}"/>
              </a:ext>
            </a:extLst>
          </p:cNvPr>
          <p:cNvSpPr txBox="1"/>
          <p:nvPr/>
        </p:nvSpPr>
        <p:spPr>
          <a:xfrm>
            <a:off x="2464904" y="2299252"/>
            <a:ext cx="4088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CH 4, Review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7FA28C-B1F0-4611-958D-0657CE54A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176" y="136525"/>
            <a:ext cx="7059359" cy="642506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69F41A0-5341-4C26-9CC7-AD9F8426C7DF}"/>
              </a:ext>
            </a:extLst>
          </p:cNvPr>
          <p:cNvSpPr/>
          <p:nvPr/>
        </p:nvSpPr>
        <p:spPr>
          <a:xfrm>
            <a:off x="1208243" y="5769941"/>
            <a:ext cx="1397797" cy="228523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15AD42F-48B4-4940-921A-1065340D9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1056" y="4903324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55C52A0-64D3-4080-B688-1D0A52CC7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16765" y="5116761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158D4A5-2E4F-4098-A8E7-5F0BF7C5B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24713" y="5341420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227D2FC-2B24-43F8-92A5-B1B35B20E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016" y="5565417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7139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err="1"/>
              <a:t>Monoprotic</a:t>
            </a:r>
            <a:r>
              <a:rPr lang="en-US" sz="4000" u="sng" dirty="0"/>
              <a:t> </a:t>
            </a:r>
            <a:r>
              <a:rPr lang="en-US" sz="4000" u="sng" dirty="0" err="1"/>
              <a:t>Bronsted</a:t>
            </a:r>
            <a:r>
              <a:rPr lang="en-US" sz="4000" u="sng" dirty="0"/>
              <a:t> Acid and Base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83907" y="1114695"/>
            <a:ext cx="5960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Bronsted</a:t>
            </a:r>
            <a:r>
              <a:rPr lang="en-US" sz="2000" b="1" dirty="0"/>
              <a:t> Acids- </a:t>
            </a:r>
            <a:r>
              <a:rPr lang="en-US" sz="2000" dirty="0"/>
              <a:t>able to </a:t>
            </a:r>
            <a:r>
              <a:rPr lang="en-US" sz="2000" u="sng" dirty="0">
                <a:solidFill>
                  <a:srgbClr val="FF0000"/>
                </a:solidFill>
              </a:rPr>
              <a:t>donate</a:t>
            </a:r>
            <a:r>
              <a:rPr lang="en-US" sz="2000" dirty="0"/>
              <a:t> protons in the form of hydrogen ions – protons – H</a:t>
            </a:r>
            <a:r>
              <a:rPr lang="en-US" sz="2000" baseline="30000" dirty="0"/>
              <a:t>+</a:t>
            </a:r>
            <a:r>
              <a:rPr lang="en-US" sz="2000" dirty="0"/>
              <a:t>.</a:t>
            </a: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952345" y="1831571"/>
            <a:ext cx="3286128" cy="584200"/>
            <a:chOff x="1850" y="2137"/>
            <a:chExt cx="2070" cy="368"/>
          </a:xfrm>
        </p:grpSpPr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1850" y="2137"/>
              <a:ext cx="207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sz="3200" dirty="0"/>
                <a:t>AH          A</a:t>
              </a:r>
              <a:r>
                <a:rPr lang="en-US" altLang="en-US" sz="3200" baseline="30000" dirty="0"/>
                <a:t>-</a:t>
              </a:r>
              <a:r>
                <a:rPr lang="en-US" altLang="en-US" sz="3200" dirty="0"/>
                <a:t> + H</a:t>
              </a:r>
              <a:r>
                <a:rPr lang="en-US" altLang="en-US" sz="3200" baseline="30000" dirty="0"/>
                <a:t>+</a:t>
              </a:r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447" y="2329"/>
              <a:ext cx="3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583897" y="3799319"/>
            <a:ext cx="5394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Bronsted</a:t>
            </a:r>
            <a:r>
              <a:rPr lang="en-US" sz="2000" b="1" dirty="0"/>
              <a:t> Base- </a:t>
            </a:r>
            <a:r>
              <a:rPr lang="en-US" sz="2000" dirty="0"/>
              <a:t>able to </a:t>
            </a:r>
            <a:r>
              <a:rPr lang="en-US" sz="2000" u="sng" dirty="0">
                <a:solidFill>
                  <a:srgbClr val="FF0000"/>
                </a:solidFill>
              </a:rPr>
              <a:t>accept</a:t>
            </a:r>
            <a:r>
              <a:rPr lang="en-US" sz="2000" dirty="0"/>
              <a:t> protons in the form of hydrogen ions or H</a:t>
            </a:r>
            <a:r>
              <a:rPr lang="en-US" sz="2000" baseline="30000" dirty="0"/>
              <a:t>+</a:t>
            </a:r>
            <a:r>
              <a:rPr lang="en-US" sz="2000" dirty="0"/>
              <a:t>.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764460" y="4516640"/>
            <a:ext cx="3184528" cy="584200"/>
            <a:chOff x="1882" y="2137"/>
            <a:chExt cx="2006" cy="368"/>
          </a:xfrm>
        </p:grpSpPr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1882" y="2137"/>
              <a:ext cx="200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sz="3200" dirty="0"/>
                <a:t>B</a:t>
              </a:r>
              <a:r>
                <a:rPr lang="en-US" altLang="en-US" sz="3200" baseline="30000" dirty="0"/>
                <a:t>-</a:t>
              </a:r>
              <a:r>
                <a:rPr lang="en-US" altLang="en-US" sz="3200" dirty="0"/>
                <a:t> + H</a:t>
              </a:r>
              <a:r>
                <a:rPr lang="en-US" altLang="en-US" sz="3200" baseline="30000" dirty="0"/>
                <a:t>+</a:t>
              </a:r>
              <a:r>
                <a:rPr lang="en-US" altLang="en-US" sz="3200" dirty="0"/>
                <a:t>          BH</a:t>
              </a:r>
              <a:endParaRPr lang="en-US" altLang="en-US" sz="3200" baseline="30000" dirty="0"/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2933" y="2329"/>
              <a:ext cx="3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r>
                <a:rPr lang="en-US" sz="2400" dirty="0"/>
                <a:t>  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3276187" y="2553871"/>
            <a:ext cx="2383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ym typeface="Wingdings" pitchFamily="2" charset="2"/>
              </a:rPr>
              <a:t>HCl</a:t>
            </a:r>
            <a:r>
              <a:rPr lang="en-US" sz="2400" dirty="0">
                <a:sym typeface="Wingdings" pitchFamily="2" charset="2"/>
              </a:rPr>
              <a:t>   </a:t>
            </a:r>
            <a:r>
              <a:rPr lang="en-US" sz="1600" dirty="0">
                <a:sym typeface="Wingdings" pitchFamily="2" charset="2"/>
              </a:rPr>
              <a:t></a:t>
            </a:r>
            <a:r>
              <a:rPr lang="en-US" sz="2400" dirty="0">
                <a:sym typeface="Wingdings" pitchFamily="2" charset="2"/>
              </a:rPr>
              <a:t>   </a:t>
            </a:r>
            <a:r>
              <a:rPr lang="en-US" sz="2400" dirty="0" err="1">
                <a:sym typeface="Wingdings" pitchFamily="2" charset="2"/>
              </a:rPr>
              <a:t>Cl</a:t>
            </a:r>
            <a:r>
              <a:rPr lang="en-US" sz="2400" baseline="30000" dirty="0">
                <a:sym typeface="Wingdings" pitchFamily="2" charset="2"/>
              </a:rPr>
              <a:t>-</a:t>
            </a:r>
            <a:r>
              <a:rPr lang="en-US" sz="2400" dirty="0">
                <a:sym typeface="Wingdings" pitchFamily="2" charset="2"/>
              </a:rPr>
              <a:t>   +   H</a:t>
            </a:r>
            <a:r>
              <a:rPr lang="en-US" sz="2400" baseline="30000" dirty="0">
                <a:sym typeface="Wingdings" pitchFamily="2" charset="2"/>
              </a:rPr>
              <a:t>+</a:t>
            </a:r>
            <a:endParaRPr lang="en-US" sz="2400" baseline="30000" dirty="0"/>
          </a:p>
        </p:txBody>
      </p:sp>
      <p:sp>
        <p:nvSpPr>
          <p:cNvPr id="13" name="Rectangle 12"/>
          <p:cNvSpPr/>
          <p:nvPr/>
        </p:nvSpPr>
        <p:spPr>
          <a:xfrm>
            <a:off x="2703323" y="3067045"/>
            <a:ext cx="35221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</a:t>
            </a:r>
            <a:r>
              <a:rPr lang="en-US" sz="2400" baseline="-25000" dirty="0"/>
              <a:t>2</a:t>
            </a:r>
            <a:r>
              <a:rPr lang="en-US" sz="2400" dirty="0"/>
              <a:t>H</a:t>
            </a:r>
            <a:r>
              <a:rPr lang="en-US" sz="2400" baseline="-25000" dirty="0"/>
              <a:t>3</a:t>
            </a:r>
            <a:r>
              <a:rPr lang="en-US" sz="2400" dirty="0"/>
              <a:t>O</a:t>
            </a:r>
            <a:r>
              <a:rPr lang="en-US" sz="2400" baseline="-25000" dirty="0"/>
              <a:t>2</a:t>
            </a:r>
            <a:r>
              <a:rPr lang="en-US" sz="2400" dirty="0"/>
              <a:t>H  </a:t>
            </a:r>
            <a:r>
              <a:rPr lang="en-US" sz="1600" dirty="0">
                <a:solidFill>
                  <a:prstClr val="black"/>
                </a:solidFill>
                <a:sym typeface="Wingdings" pitchFamily="2" charset="2"/>
              </a:rPr>
              <a:t></a:t>
            </a:r>
            <a:r>
              <a:rPr lang="en-US" sz="2400" b="1" dirty="0">
                <a:sym typeface="Wingdings" pitchFamily="2" charset="2"/>
              </a:rPr>
              <a:t> </a:t>
            </a:r>
            <a:r>
              <a:rPr lang="en-US" sz="2400" dirty="0">
                <a:sym typeface="Wingdings" pitchFamily="2" charset="2"/>
              </a:rPr>
              <a:t> C</a:t>
            </a:r>
            <a:r>
              <a:rPr lang="en-US" sz="2400" baseline="-25000" dirty="0">
                <a:sym typeface="Wingdings" pitchFamily="2" charset="2"/>
              </a:rPr>
              <a:t>2</a:t>
            </a:r>
            <a:r>
              <a:rPr lang="en-US" sz="2400" dirty="0">
                <a:sym typeface="Wingdings" pitchFamily="2" charset="2"/>
              </a:rPr>
              <a:t>H</a:t>
            </a:r>
            <a:r>
              <a:rPr lang="en-US" sz="2400" baseline="-25000" dirty="0">
                <a:sym typeface="Wingdings" pitchFamily="2" charset="2"/>
              </a:rPr>
              <a:t>3</a:t>
            </a:r>
            <a:r>
              <a:rPr lang="en-US" sz="2400" dirty="0">
                <a:sym typeface="Wingdings" pitchFamily="2" charset="2"/>
              </a:rPr>
              <a:t>O</a:t>
            </a:r>
            <a:r>
              <a:rPr lang="en-US" sz="2400" baseline="-25000" dirty="0">
                <a:sym typeface="Wingdings" pitchFamily="2" charset="2"/>
              </a:rPr>
              <a:t>2</a:t>
            </a:r>
            <a:r>
              <a:rPr lang="en-US" sz="2400" baseline="30000" dirty="0">
                <a:sym typeface="Wingdings" pitchFamily="2" charset="2"/>
              </a:rPr>
              <a:t>-</a:t>
            </a:r>
            <a:r>
              <a:rPr lang="en-US" sz="2400" dirty="0">
                <a:sym typeface="Wingdings" pitchFamily="2" charset="2"/>
              </a:rPr>
              <a:t>   +   H</a:t>
            </a:r>
            <a:r>
              <a:rPr lang="en-US" sz="2400" baseline="30000" dirty="0">
                <a:sym typeface="Wingdings" pitchFamily="2" charset="2"/>
              </a:rPr>
              <a:t>+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3042356" y="5225510"/>
            <a:ext cx="24801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NH</a:t>
            </a:r>
            <a:r>
              <a:rPr lang="en-US" sz="2400" baseline="-25000" dirty="0"/>
              <a:t>3</a:t>
            </a:r>
            <a:r>
              <a:rPr lang="en-US" sz="2400" dirty="0"/>
              <a:t>  </a:t>
            </a:r>
            <a:r>
              <a:rPr lang="en-US" sz="2400" dirty="0">
                <a:sym typeface="Wingdings" pitchFamily="2" charset="2"/>
              </a:rPr>
              <a:t>+   H</a:t>
            </a:r>
            <a:r>
              <a:rPr lang="en-US" sz="2400" baseline="30000" dirty="0">
                <a:sym typeface="Wingdings" pitchFamily="2" charset="2"/>
              </a:rPr>
              <a:t>+  </a:t>
            </a:r>
            <a:r>
              <a:rPr lang="en-US" sz="1600" dirty="0">
                <a:solidFill>
                  <a:prstClr val="black"/>
                </a:solidFill>
                <a:sym typeface="Wingdings" pitchFamily="2" charset="2"/>
              </a:rPr>
              <a:t></a:t>
            </a:r>
            <a:r>
              <a:rPr lang="en-US" sz="2400" b="1" dirty="0">
                <a:sym typeface="Wingdings" pitchFamily="2" charset="2"/>
              </a:rPr>
              <a:t> </a:t>
            </a:r>
            <a:r>
              <a:rPr lang="en-US" sz="2400" dirty="0"/>
              <a:t>NH</a:t>
            </a:r>
            <a:r>
              <a:rPr lang="en-US" sz="2400" baseline="-25000" dirty="0"/>
              <a:t>4</a:t>
            </a:r>
            <a:r>
              <a:rPr lang="en-US" sz="2400" baseline="30000" dirty="0">
                <a:sym typeface="Wingdings" pitchFamily="2" charset="2"/>
              </a:rPr>
              <a:t>+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3017476" y="5863100"/>
            <a:ext cx="23679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HO</a:t>
            </a:r>
            <a:r>
              <a:rPr lang="en-US" sz="2400" baseline="30000" dirty="0"/>
              <a:t>-</a:t>
            </a:r>
            <a:r>
              <a:rPr lang="en-US" sz="2400" dirty="0"/>
              <a:t>   </a:t>
            </a:r>
            <a:r>
              <a:rPr lang="en-US" sz="2400" dirty="0">
                <a:sym typeface="Wingdings" pitchFamily="2" charset="2"/>
              </a:rPr>
              <a:t>+   H</a:t>
            </a:r>
            <a:r>
              <a:rPr lang="en-US" sz="2400" baseline="30000" dirty="0">
                <a:sym typeface="Wingdings" pitchFamily="2" charset="2"/>
              </a:rPr>
              <a:t>+  </a:t>
            </a:r>
            <a:r>
              <a:rPr lang="en-US" sz="1600" dirty="0">
                <a:solidFill>
                  <a:prstClr val="black"/>
                </a:solidFill>
                <a:sym typeface="Wingdings" pitchFamily="2" charset="2"/>
              </a:rPr>
              <a:t></a:t>
            </a:r>
            <a:r>
              <a:rPr lang="en-US" sz="2400" b="1" dirty="0">
                <a:sym typeface="Wingdings" pitchFamily="2" charset="2"/>
              </a:rPr>
              <a:t> </a:t>
            </a:r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n-US" sz="2400" dirty="0">
                <a:sym typeface="Wingdings" pitchFamily="2" charset="2"/>
              </a:rPr>
              <a:t>O</a:t>
            </a:r>
            <a:endParaRPr lang="en-US" sz="24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Polyprotic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Bronsted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Acid and Base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08430" y="986964"/>
            <a:ext cx="8763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May yield more than one hydrogen ion per molecule.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915602" y="1994812"/>
          <a:ext cx="1101226" cy="554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CS ChemDraw Drawing" r:id="rId3" imgW="450852" imgH="226800" progId="ChemDraw.Document.6.0">
                  <p:embed/>
                </p:oleObj>
              </mc:Choice>
              <mc:Fallback>
                <p:oleObj name="CS ChemDraw Drawing" r:id="rId3" imgW="450852" imgH="226800" progId="ChemDraw.Document.6.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5602" y="1994812"/>
                        <a:ext cx="1101226" cy="5544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4" descr="http://usefulchem.wikispaces.com/file/view/h2so4.png/30274729/h2so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1954" y="1539200"/>
            <a:ext cx="1428750" cy="1304926"/>
          </a:xfrm>
          <a:prstGeom prst="rect">
            <a:avLst/>
          </a:prstGeom>
          <a:noFill/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81000" y="2981777"/>
            <a:ext cx="8763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Ionize in a stepwise manner; they lose one proton at a time. </a:t>
            </a:r>
          </a:p>
        </p:txBody>
      </p:sp>
      <p:pic>
        <p:nvPicPr>
          <p:cNvPr id="1030" name="Picture 6" descr="http://upload.wikimedia.org/wikipedia/commons/thumb/2/29/Phosphoric_acid.svg/220px-Phosphoric_acid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61632" y="1532170"/>
            <a:ext cx="1170234" cy="1239385"/>
          </a:xfrm>
          <a:prstGeom prst="rect">
            <a:avLst/>
          </a:prstGeom>
          <a:noFill/>
        </p:spPr>
      </p:pic>
      <p:pic>
        <p:nvPicPr>
          <p:cNvPr id="1034" name="Picture 10" descr="http://f.tqn.com/y/chemistry/1/S/M/G/1/OxalicAci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8991" y="1457781"/>
            <a:ext cx="1647146" cy="1248229"/>
          </a:xfrm>
          <a:prstGeom prst="rect">
            <a:avLst/>
          </a:prstGeom>
          <a:noFill/>
        </p:spPr>
      </p:pic>
      <p:cxnSp>
        <p:nvCxnSpPr>
          <p:cNvPr id="13" name="Straight Connector 12"/>
          <p:cNvCxnSpPr/>
          <p:nvPr/>
        </p:nvCxnSpPr>
        <p:spPr>
          <a:xfrm>
            <a:off x="2481944" y="2496463"/>
            <a:ext cx="2612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126344" y="2837548"/>
            <a:ext cx="2612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817259" y="1864185"/>
            <a:ext cx="2612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216402" y="2402121"/>
            <a:ext cx="2612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034973" y="2685150"/>
            <a:ext cx="2612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738916" y="2082809"/>
            <a:ext cx="2612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270173" y="2322294"/>
            <a:ext cx="2612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699829" y="2532751"/>
            <a:ext cx="2612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908801" y="2540008"/>
            <a:ext cx="2612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35" name="Object 11"/>
          <p:cNvGraphicFramePr>
            <a:graphicFrameLocks noChangeAspect="1"/>
          </p:cNvGraphicFramePr>
          <p:nvPr/>
        </p:nvGraphicFramePr>
        <p:xfrm>
          <a:off x="2605768" y="4095077"/>
          <a:ext cx="1313089" cy="701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CS ChemDraw Drawing" r:id="rId8" imgW="766097" imgH="409590" progId="ChemDraw.Document.6.0">
                  <p:embed/>
                </p:oleObj>
              </mc:Choice>
              <mc:Fallback>
                <p:oleObj name="CS ChemDraw Drawing" r:id="rId8" imgW="766097" imgH="409590" progId="ChemDraw.Document.6.0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5768" y="4095077"/>
                        <a:ext cx="1313089" cy="7014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2815771" y="3439898"/>
            <a:ext cx="1364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</a:t>
            </a:r>
            <a:r>
              <a:rPr lang="en-US" sz="3200" baseline="-25000" dirty="0"/>
              <a:t>2</a:t>
            </a:r>
            <a:r>
              <a:rPr lang="en-US" sz="3200" dirty="0"/>
              <a:t>CO</a:t>
            </a:r>
            <a:r>
              <a:rPr lang="en-US" sz="3200" baseline="-25000" dirty="0"/>
              <a:t>3</a:t>
            </a:r>
          </a:p>
        </p:txBody>
      </p:sp>
      <p:sp>
        <p:nvSpPr>
          <p:cNvPr id="26" name="Line 6"/>
          <p:cNvSpPr>
            <a:spLocks noChangeShapeType="1"/>
          </p:cNvSpPr>
          <p:nvPr/>
        </p:nvSpPr>
        <p:spPr bwMode="auto">
          <a:xfrm>
            <a:off x="4084578" y="3732881"/>
            <a:ext cx="7441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r>
              <a:rPr lang="en-US" sz="2800" dirty="0"/>
              <a:t> 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29198" y="3432642"/>
            <a:ext cx="3142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HCO</a:t>
            </a:r>
            <a:r>
              <a:rPr lang="en-US" sz="3200" baseline="-25000" dirty="0"/>
              <a:t>3</a:t>
            </a:r>
            <a:r>
              <a:rPr lang="en-US" sz="3200" baseline="30000" dirty="0"/>
              <a:t>- </a:t>
            </a:r>
            <a:r>
              <a:rPr lang="en-US" sz="3200" dirty="0"/>
              <a:t> +  H</a:t>
            </a:r>
            <a:r>
              <a:rPr lang="en-US" sz="3200" baseline="30000" dirty="0"/>
              <a:t>+</a:t>
            </a:r>
          </a:p>
        </p:txBody>
      </p:sp>
      <p:graphicFrame>
        <p:nvGraphicFramePr>
          <p:cNvPr id="1036" name="Object 12"/>
          <p:cNvGraphicFramePr>
            <a:graphicFrameLocks noChangeAspect="1"/>
          </p:cNvGraphicFramePr>
          <p:nvPr/>
        </p:nvGraphicFramePr>
        <p:xfrm>
          <a:off x="4977492" y="4095079"/>
          <a:ext cx="1118511" cy="655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CS ChemDraw Drawing" r:id="rId10" imgW="699104" imgH="409590" progId="ChemDraw.Document.6.0">
                  <p:embed/>
                </p:oleObj>
              </mc:Choice>
              <mc:Fallback>
                <p:oleObj name="CS ChemDraw Drawing" r:id="rId10" imgW="699104" imgH="409590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7492" y="4095079"/>
                        <a:ext cx="1118511" cy="6558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 Box 106"/>
          <p:cNvSpPr txBox="1">
            <a:spLocks noChangeArrowheads="1"/>
          </p:cNvSpPr>
          <p:nvPr/>
        </p:nvSpPr>
        <p:spPr bwMode="auto">
          <a:xfrm>
            <a:off x="2884835" y="4716951"/>
            <a:ext cx="744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latin typeface="Arial" pitchFamily="34" charset="0"/>
              </a:rPr>
              <a:t>acid</a:t>
            </a:r>
          </a:p>
        </p:txBody>
      </p:sp>
      <p:sp>
        <p:nvSpPr>
          <p:cNvPr id="30" name="Text Box 107"/>
          <p:cNvSpPr txBox="1">
            <a:spLocks noChangeArrowheads="1"/>
          </p:cNvSpPr>
          <p:nvPr/>
        </p:nvSpPr>
        <p:spPr bwMode="auto">
          <a:xfrm>
            <a:off x="4329403" y="4693973"/>
            <a:ext cx="24923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3333CC"/>
                </a:solidFill>
                <a:latin typeface="Arial" pitchFamily="34" charset="0"/>
              </a:rPr>
              <a:t>conjugate</a:t>
            </a:r>
            <a:r>
              <a:rPr lang="en-US" sz="2000" dirty="0">
                <a:solidFill>
                  <a:srgbClr val="3333CC"/>
                </a:solidFill>
                <a:latin typeface="Arial" pitchFamily="34" charset="0"/>
              </a:rPr>
              <a:t> </a:t>
            </a:r>
            <a:r>
              <a:rPr lang="en-US" sz="2400" dirty="0">
                <a:solidFill>
                  <a:srgbClr val="3333CC"/>
                </a:solidFill>
                <a:latin typeface="Arial" pitchFamily="34" charset="0"/>
              </a:rPr>
              <a:t>base</a:t>
            </a:r>
          </a:p>
        </p:txBody>
      </p:sp>
      <p:sp>
        <p:nvSpPr>
          <p:cNvPr id="32" name="Text Box 109"/>
          <p:cNvSpPr txBox="1">
            <a:spLocks noChangeArrowheads="1"/>
          </p:cNvSpPr>
          <p:nvPr/>
        </p:nvSpPr>
        <p:spPr bwMode="auto">
          <a:xfrm>
            <a:off x="4754137" y="5028815"/>
            <a:ext cx="16160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latin typeface="Arial" pitchFamily="34" charset="0"/>
              </a:rPr>
              <a:t>acid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881077" y="5624302"/>
            <a:ext cx="1364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HCO</a:t>
            </a:r>
            <a:r>
              <a:rPr lang="en-US" sz="3200" baseline="-25000" dirty="0"/>
              <a:t>3</a:t>
            </a:r>
            <a:r>
              <a:rPr lang="en-US" sz="3200" baseline="30000" dirty="0"/>
              <a:t>-</a:t>
            </a:r>
            <a:endParaRPr lang="en-US" sz="3200" baseline="-25000" dirty="0"/>
          </a:p>
        </p:txBody>
      </p:sp>
      <p:sp>
        <p:nvSpPr>
          <p:cNvPr id="34" name="Line 6"/>
          <p:cNvSpPr>
            <a:spLocks noChangeShapeType="1"/>
          </p:cNvSpPr>
          <p:nvPr/>
        </p:nvSpPr>
        <p:spPr bwMode="auto">
          <a:xfrm>
            <a:off x="4120856" y="5917285"/>
            <a:ext cx="7441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r>
              <a:rPr lang="en-US" sz="2800" dirty="0"/>
              <a:t> 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065476" y="5617046"/>
            <a:ext cx="3142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</a:t>
            </a:r>
            <a:r>
              <a:rPr lang="en-US" sz="3200" baseline="-25000" dirty="0"/>
              <a:t>3</a:t>
            </a:r>
            <a:r>
              <a:rPr lang="en-US" sz="3200" baseline="30000" dirty="0"/>
              <a:t>2- </a:t>
            </a:r>
            <a:r>
              <a:rPr lang="en-US" sz="3200" dirty="0"/>
              <a:t> +  H</a:t>
            </a:r>
            <a:r>
              <a:rPr lang="en-US" sz="3200" baseline="30000" dirty="0"/>
              <a:t>+</a:t>
            </a:r>
          </a:p>
        </p:txBody>
      </p:sp>
      <p:sp>
        <p:nvSpPr>
          <p:cNvPr id="36" name="Text Box 109"/>
          <p:cNvSpPr txBox="1">
            <a:spLocks noChangeArrowheads="1"/>
          </p:cNvSpPr>
          <p:nvPr/>
        </p:nvSpPr>
        <p:spPr bwMode="auto">
          <a:xfrm>
            <a:off x="2555223" y="6139156"/>
            <a:ext cx="16160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latin typeface="Arial" pitchFamily="34" charset="0"/>
              </a:rPr>
              <a:t>acid</a:t>
            </a:r>
          </a:p>
        </p:txBody>
      </p:sp>
      <p:sp>
        <p:nvSpPr>
          <p:cNvPr id="37" name="Text Box 107"/>
          <p:cNvSpPr txBox="1">
            <a:spLocks noChangeArrowheads="1"/>
          </p:cNvSpPr>
          <p:nvPr/>
        </p:nvSpPr>
        <p:spPr bwMode="auto">
          <a:xfrm>
            <a:off x="4307634" y="6138143"/>
            <a:ext cx="24923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3333CC"/>
                </a:solidFill>
                <a:latin typeface="Arial" pitchFamily="34" charset="0"/>
              </a:rPr>
              <a:t>conjugate</a:t>
            </a:r>
            <a:r>
              <a:rPr lang="en-US" sz="2000" dirty="0">
                <a:solidFill>
                  <a:srgbClr val="3333CC"/>
                </a:solidFill>
                <a:latin typeface="Arial" pitchFamily="34" charset="0"/>
              </a:rPr>
              <a:t> </a:t>
            </a:r>
            <a:r>
              <a:rPr lang="en-US" sz="2400" dirty="0">
                <a:solidFill>
                  <a:srgbClr val="3333CC"/>
                </a:solidFill>
                <a:latin typeface="Arial" pitchFamily="34" charset="0"/>
              </a:rPr>
              <a:t>base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26" grpId="0" animBg="1"/>
      <p:bldP spid="27" grpId="0"/>
      <p:bldP spid="29" grpId="0"/>
      <p:bldP spid="30" grpId="0"/>
      <p:bldP spid="32" grpId="0"/>
      <p:bldP spid="33" grpId="0"/>
      <p:bldP spid="34" grpId="0" animBg="1"/>
      <p:bldP spid="35" grpId="0"/>
      <p:bldP spid="36" grpId="0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422859" y="1054623"/>
            <a:ext cx="26629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err="1">
                <a:solidFill>
                  <a:srgbClr val="000000"/>
                </a:solidFill>
                <a:latin typeface="Arial" pitchFamily="34" charset="0"/>
              </a:rPr>
              <a:t>Monoprotic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acids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895934" y="1535791"/>
            <a:ext cx="2578100" cy="457200"/>
            <a:chOff x="806" y="553"/>
            <a:chExt cx="1624" cy="288"/>
          </a:xfrm>
        </p:grpSpPr>
        <p:sp>
          <p:nvSpPr>
            <p:cNvPr id="27690" name="Text Box 4"/>
            <p:cNvSpPr txBox="1">
              <a:spLocks noChangeArrowheads="1"/>
            </p:cNvSpPr>
            <p:nvPr/>
          </p:nvSpPr>
          <p:spPr bwMode="auto">
            <a:xfrm>
              <a:off x="806" y="553"/>
              <a:ext cx="16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Arial" pitchFamily="34" charset="0"/>
                </a:rPr>
                <a:t>HCl          H</a:t>
              </a:r>
              <a:r>
                <a:rPr lang="en-US" sz="2400" baseline="30000">
                  <a:solidFill>
                    <a:srgbClr val="000000"/>
                  </a:solidFill>
                  <a:latin typeface="Arial" pitchFamily="34" charset="0"/>
                </a:rPr>
                <a:t>+</a:t>
              </a:r>
              <a:r>
                <a:rPr lang="en-US" sz="2400">
                  <a:solidFill>
                    <a:srgbClr val="000000"/>
                  </a:solidFill>
                  <a:latin typeface="Arial" pitchFamily="34" charset="0"/>
                </a:rPr>
                <a:t> + Cl</a:t>
              </a:r>
              <a:r>
                <a:rPr lang="en-US" sz="2400" baseline="30000">
                  <a:solidFill>
                    <a:srgbClr val="000000"/>
                  </a:solidFill>
                  <a:latin typeface="Arial" pitchFamily="34" charset="0"/>
                </a:rPr>
                <a:t>-</a:t>
              </a: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691" name="Line 5"/>
            <p:cNvSpPr>
              <a:spLocks noChangeShapeType="1"/>
            </p:cNvSpPr>
            <p:nvPr/>
          </p:nvSpPr>
          <p:spPr bwMode="auto">
            <a:xfrm>
              <a:off x="1242" y="713"/>
              <a:ext cx="3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895934" y="2048553"/>
            <a:ext cx="3140075" cy="457200"/>
            <a:chOff x="816" y="863"/>
            <a:chExt cx="1978" cy="288"/>
          </a:xfrm>
        </p:grpSpPr>
        <p:sp>
          <p:nvSpPr>
            <p:cNvPr id="27688" name="Text Box 7"/>
            <p:cNvSpPr txBox="1">
              <a:spLocks noChangeArrowheads="1"/>
            </p:cNvSpPr>
            <p:nvPr/>
          </p:nvSpPr>
          <p:spPr bwMode="auto">
            <a:xfrm>
              <a:off x="816" y="863"/>
              <a:ext cx="197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Arial" pitchFamily="34" charset="0"/>
                </a:rPr>
                <a:t>HNO</a:t>
              </a:r>
              <a:r>
                <a:rPr lang="en-US" sz="2400" baseline="-25000">
                  <a:solidFill>
                    <a:srgbClr val="000000"/>
                  </a:solidFill>
                  <a:latin typeface="Arial" pitchFamily="34" charset="0"/>
                </a:rPr>
                <a:t>3</a:t>
              </a:r>
              <a:r>
                <a:rPr lang="en-US" sz="2400">
                  <a:solidFill>
                    <a:srgbClr val="000000"/>
                  </a:solidFill>
                  <a:latin typeface="Arial" pitchFamily="34" charset="0"/>
                </a:rPr>
                <a:t>          H</a:t>
              </a:r>
              <a:r>
                <a:rPr lang="en-US" sz="2400" baseline="30000">
                  <a:solidFill>
                    <a:srgbClr val="000000"/>
                  </a:solidFill>
                  <a:latin typeface="Arial" pitchFamily="34" charset="0"/>
                </a:rPr>
                <a:t>+</a:t>
              </a:r>
              <a:r>
                <a:rPr lang="en-US" sz="2400">
                  <a:solidFill>
                    <a:srgbClr val="000000"/>
                  </a:solidFill>
                  <a:latin typeface="Arial" pitchFamily="34" charset="0"/>
                </a:rPr>
                <a:t> + NO</a:t>
              </a:r>
              <a:r>
                <a:rPr lang="en-US" sz="2400" baseline="-25000">
                  <a:solidFill>
                    <a:srgbClr val="000000"/>
                  </a:solidFill>
                  <a:latin typeface="Arial" pitchFamily="34" charset="0"/>
                </a:rPr>
                <a:t>3</a:t>
              </a:r>
              <a:r>
                <a:rPr lang="en-US" sz="2400" baseline="30000">
                  <a:solidFill>
                    <a:srgbClr val="000000"/>
                  </a:solidFill>
                  <a:latin typeface="Arial" pitchFamily="34" charset="0"/>
                </a:rPr>
                <a:t>-</a:t>
              </a: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689" name="Line 8"/>
            <p:cNvSpPr>
              <a:spLocks noChangeShapeType="1"/>
            </p:cNvSpPr>
            <p:nvPr/>
          </p:nvSpPr>
          <p:spPr bwMode="auto">
            <a:xfrm>
              <a:off x="1413" y="1009"/>
              <a:ext cx="3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51216" name="Text Box 16"/>
          <p:cNvSpPr txBox="1">
            <a:spLocks noChangeArrowheads="1"/>
          </p:cNvSpPr>
          <p:nvPr/>
        </p:nvSpPr>
        <p:spPr bwMode="auto">
          <a:xfrm>
            <a:off x="4225131" y="3248694"/>
            <a:ext cx="21515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err="1">
                <a:solidFill>
                  <a:srgbClr val="000000"/>
                </a:solidFill>
                <a:latin typeface="Arial" pitchFamily="34" charset="0"/>
              </a:rPr>
              <a:t>Diprotic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acids</a:t>
            </a:r>
          </a:p>
        </p:txBody>
      </p: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4682331" y="3664774"/>
            <a:ext cx="3438525" cy="457200"/>
            <a:chOff x="480" y="1775"/>
            <a:chExt cx="2166" cy="288"/>
          </a:xfrm>
        </p:grpSpPr>
        <p:sp>
          <p:nvSpPr>
            <p:cNvPr id="27682" name="Text Box 18"/>
            <p:cNvSpPr txBox="1">
              <a:spLocks noChangeArrowheads="1"/>
            </p:cNvSpPr>
            <p:nvPr/>
          </p:nvSpPr>
          <p:spPr bwMode="auto">
            <a:xfrm>
              <a:off x="480" y="1775"/>
              <a:ext cx="216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Arial" pitchFamily="34" charset="0"/>
                </a:rPr>
                <a:t>H</a:t>
              </a:r>
              <a:r>
                <a:rPr lang="en-US" sz="2400" baseline="-25000">
                  <a:solidFill>
                    <a:srgbClr val="000000"/>
                  </a:solidFill>
                  <a:latin typeface="Arial" pitchFamily="34" charset="0"/>
                </a:rPr>
                <a:t>2</a:t>
              </a:r>
              <a:r>
                <a:rPr lang="en-US" sz="2400">
                  <a:solidFill>
                    <a:srgbClr val="000000"/>
                  </a:solidFill>
                  <a:latin typeface="Arial" pitchFamily="34" charset="0"/>
                </a:rPr>
                <a:t>SO</a:t>
              </a:r>
              <a:r>
                <a:rPr lang="en-US" sz="2400" baseline="-25000">
                  <a:solidFill>
                    <a:srgbClr val="000000"/>
                  </a:solidFill>
                  <a:latin typeface="Arial" pitchFamily="34" charset="0"/>
                </a:rPr>
                <a:t>4</a:t>
              </a:r>
              <a:r>
                <a:rPr lang="en-US" sz="2400">
                  <a:solidFill>
                    <a:srgbClr val="000000"/>
                  </a:solidFill>
                  <a:latin typeface="Arial" pitchFamily="34" charset="0"/>
                </a:rPr>
                <a:t>          H</a:t>
              </a:r>
              <a:r>
                <a:rPr lang="en-US" sz="2400" baseline="30000">
                  <a:solidFill>
                    <a:srgbClr val="000000"/>
                  </a:solidFill>
                  <a:latin typeface="Arial" pitchFamily="34" charset="0"/>
                </a:rPr>
                <a:t>+</a:t>
              </a:r>
              <a:r>
                <a:rPr lang="en-US" sz="2400">
                  <a:solidFill>
                    <a:srgbClr val="000000"/>
                  </a:solidFill>
                  <a:latin typeface="Arial" pitchFamily="34" charset="0"/>
                </a:rPr>
                <a:t> + HSO</a:t>
              </a:r>
              <a:r>
                <a:rPr lang="en-US" sz="2400" baseline="-25000">
                  <a:solidFill>
                    <a:srgbClr val="000000"/>
                  </a:solidFill>
                  <a:latin typeface="Arial" pitchFamily="34" charset="0"/>
                </a:rPr>
                <a:t>4</a:t>
              </a:r>
              <a:r>
                <a:rPr lang="en-US" sz="2400" baseline="30000">
                  <a:solidFill>
                    <a:srgbClr val="000000"/>
                  </a:solidFill>
                  <a:latin typeface="Arial" pitchFamily="34" charset="0"/>
                </a:rPr>
                <a:t>-</a:t>
              </a: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683" name="Line 19"/>
            <p:cNvSpPr>
              <a:spLocks noChangeShapeType="1"/>
            </p:cNvSpPr>
            <p:nvPr/>
          </p:nvSpPr>
          <p:spPr bwMode="auto">
            <a:xfrm>
              <a:off x="1153" y="1935"/>
              <a:ext cx="3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51226" name="Text Box 26"/>
          <p:cNvSpPr txBox="1">
            <a:spLocks noChangeArrowheads="1"/>
          </p:cNvSpPr>
          <p:nvPr/>
        </p:nvSpPr>
        <p:spPr bwMode="auto">
          <a:xfrm>
            <a:off x="400097" y="4769816"/>
            <a:ext cx="22309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000000"/>
                </a:solidFill>
                <a:latin typeface="Arial" pitchFamily="34" charset="0"/>
              </a:rPr>
              <a:t>Triprotic</a:t>
            </a: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 acids</a:t>
            </a:r>
          </a:p>
        </p:txBody>
      </p:sp>
      <p:grpSp>
        <p:nvGrpSpPr>
          <p:cNvPr id="8" name="Group 45"/>
          <p:cNvGrpSpPr>
            <a:grpSpLocks/>
          </p:cNvGrpSpPr>
          <p:nvPr/>
        </p:nvGrpSpPr>
        <p:grpSpPr bwMode="auto">
          <a:xfrm>
            <a:off x="857297" y="5185896"/>
            <a:ext cx="3551238" cy="457200"/>
            <a:chOff x="394" y="3072"/>
            <a:chExt cx="2237" cy="288"/>
          </a:xfrm>
        </p:grpSpPr>
        <p:sp>
          <p:nvSpPr>
            <p:cNvPr id="27676" name="Text Box 28"/>
            <p:cNvSpPr txBox="1">
              <a:spLocks noChangeArrowheads="1"/>
            </p:cNvSpPr>
            <p:nvPr/>
          </p:nvSpPr>
          <p:spPr bwMode="auto">
            <a:xfrm>
              <a:off x="394" y="3072"/>
              <a:ext cx="223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Arial" pitchFamily="34" charset="0"/>
                </a:rPr>
                <a:t>H</a:t>
              </a:r>
              <a:r>
                <a:rPr lang="en-US" sz="2400" baseline="-25000">
                  <a:solidFill>
                    <a:srgbClr val="000000"/>
                  </a:solidFill>
                  <a:latin typeface="Arial" pitchFamily="34" charset="0"/>
                </a:rPr>
                <a:t>3</a:t>
              </a:r>
              <a:r>
                <a:rPr lang="en-US" sz="2400">
                  <a:solidFill>
                    <a:srgbClr val="000000"/>
                  </a:solidFill>
                  <a:latin typeface="Arial" pitchFamily="34" charset="0"/>
                </a:rPr>
                <a:t>PO</a:t>
              </a:r>
              <a:r>
                <a:rPr lang="en-US" sz="2400" baseline="-25000">
                  <a:solidFill>
                    <a:srgbClr val="000000"/>
                  </a:solidFill>
                  <a:latin typeface="Arial" pitchFamily="34" charset="0"/>
                </a:rPr>
                <a:t>4</a:t>
              </a:r>
              <a:r>
                <a:rPr lang="en-US" sz="2400">
                  <a:solidFill>
                    <a:srgbClr val="000000"/>
                  </a:solidFill>
                  <a:latin typeface="Arial" pitchFamily="34" charset="0"/>
                </a:rPr>
                <a:t>          H</a:t>
              </a:r>
              <a:r>
                <a:rPr lang="en-US" sz="2400" baseline="30000">
                  <a:solidFill>
                    <a:srgbClr val="000000"/>
                  </a:solidFill>
                  <a:latin typeface="Arial" pitchFamily="34" charset="0"/>
                </a:rPr>
                <a:t>+</a:t>
              </a:r>
              <a:r>
                <a:rPr lang="en-US" sz="2400">
                  <a:solidFill>
                    <a:srgbClr val="000000"/>
                  </a:solidFill>
                  <a:latin typeface="Arial" pitchFamily="34" charset="0"/>
                </a:rPr>
                <a:t> + H</a:t>
              </a:r>
              <a:r>
                <a:rPr lang="en-US" sz="2400" baseline="-25000">
                  <a:solidFill>
                    <a:srgbClr val="000000"/>
                  </a:solidFill>
                  <a:latin typeface="Arial" pitchFamily="34" charset="0"/>
                </a:rPr>
                <a:t>2</a:t>
              </a:r>
              <a:r>
                <a:rPr lang="en-US" sz="2400">
                  <a:solidFill>
                    <a:srgbClr val="000000"/>
                  </a:solidFill>
                  <a:latin typeface="Arial" pitchFamily="34" charset="0"/>
                </a:rPr>
                <a:t>PO</a:t>
              </a:r>
              <a:r>
                <a:rPr lang="en-US" sz="2400" baseline="-25000">
                  <a:solidFill>
                    <a:srgbClr val="000000"/>
                  </a:solidFill>
                  <a:latin typeface="Arial" pitchFamily="34" charset="0"/>
                </a:rPr>
                <a:t>4</a:t>
              </a:r>
              <a:r>
                <a:rPr lang="en-US" sz="2400" baseline="30000">
                  <a:solidFill>
                    <a:srgbClr val="000000"/>
                  </a:solidFill>
                  <a:latin typeface="Arial" pitchFamily="34" charset="0"/>
                </a:rPr>
                <a:t>-</a:t>
              </a: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677" name="Line 29"/>
            <p:cNvSpPr>
              <a:spLocks noChangeShapeType="1"/>
            </p:cNvSpPr>
            <p:nvPr/>
          </p:nvSpPr>
          <p:spPr bwMode="auto">
            <a:xfrm>
              <a:off x="1148" y="3243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9" name="Group 46"/>
          <p:cNvGrpSpPr>
            <a:grpSpLocks/>
          </p:cNvGrpSpPr>
          <p:nvPr/>
        </p:nvGrpSpPr>
        <p:grpSpPr bwMode="auto">
          <a:xfrm>
            <a:off x="857297" y="5635159"/>
            <a:ext cx="3619500" cy="457200"/>
            <a:chOff x="394" y="3355"/>
            <a:chExt cx="2280" cy="288"/>
          </a:xfrm>
        </p:grpSpPr>
        <p:sp>
          <p:nvSpPr>
            <p:cNvPr id="27673" name="Text Box 32"/>
            <p:cNvSpPr txBox="1">
              <a:spLocks noChangeArrowheads="1"/>
            </p:cNvSpPr>
            <p:nvPr/>
          </p:nvSpPr>
          <p:spPr bwMode="auto">
            <a:xfrm>
              <a:off x="394" y="3355"/>
              <a:ext cx="22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Arial" pitchFamily="34" charset="0"/>
                </a:rPr>
                <a:t>H</a:t>
              </a:r>
              <a:r>
                <a:rPr lang="en-US" sz="2400" baseline="-25000">
                  <a:solidFill>
                    <a:srgbClr val="000000"/>
                  </a:solidFill>
                  <a:latin typeface="Arial" pitchFamily="34" charset="0"/>
                </a:rPr>
                <a:t>2</a:t>
              </a:r>
              <a:r>
                <a:rPr lang="en-US" sz="2400">
                  <a:solidFill>
                    <a:srgbClr val="000000"/>
                  </a:solidFill>
                  <a:latin typeface="Arial" pitchFamily="34" charset="0"/>
                </a:rPr>
                <a:t>PO</a:t>
              </a:r>
              <a:r>
                <a:rPr lang="en-US" sz="2400" baseline="-25000">
                  <a:solidFill>
                    <a:srgbClr val="000000"/>
                  </a:solidFill>
                  <a:latin typeface="Arial" pitchFamily="34" charset="0"/>
                </a:rPr>
                <a:t>4</a:t>
              </a:r>
              <a:r>
                <a:rPr lang="en-US" sz="2400" baseline="30000">
                  <a:solidFill>
                    <a:srgbClr val="000000"/>
                  </a:solidFill>
                  <a:latin typeface="Arial" pitchFamily="34" charset="0"/>
                </a:rPr>
                <a:t>-</a:t>
              </a:r>
              <a:r>
                <a:rPr lang="en-US" sz="2400">
                  <a:solidFill>
                    <a:srgbClr val="000000"/>
                  </a:solidFill>
                  <a:latin typeface="Arial" pitchFamily="34" charset="0"/>
                </a:rPr>
                <a:t>          H</a:t>
              </a:r>
              <a:r>
                <a:rPr lang="en-US" sz="2400" baseline="30000">
                  <a:solidFill>
                    <a:srgbClr val="000000"/>
                  </a:solidFill>
                  <a:latin typeface="Arial" pitchFamily="34" charset="0"/>
                </a:rPr>
                <a:t>+</a:t>
              </a:r>
              <a:r>
                <a:rPr lang="en-US" sz="2400">
                  <a:solidFill>
                    <a:srgbClr val="000000"/>
                  </a:solidFill>
                  <a:latin typeface="Arial" pitchFamily="34" charset="0"/>
                </a:rPr>
                <a:t> + HPO</a:t>
              </a:r>
              <a:r>
                <a:rPr lang="en-US" sz="2400" baseline="-25000">
                  <a:solidFill>
                    <a:srgbClr val="000000"/>
                  </a:solidFill>
                  <a:latin typeface="Arial" pitchFamily="34" charset="0"/>
                </a:rPr>
                <a:t>4</a:t>
              </a:r>
              <a:r>
                <a:rPr lang="en-US" sz="2400" baseline="30000">
                  <a:solidFill>
                    <a:srgbClr val="000000"/>
                  </a:solidFill>
                  <a:latin typeface="Arial" pitchFamily="34" charset="0"/>
                </a:rPr>
                <a:t>2-</a:t>
              </a: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674" name="Line 33"/>
            <p:cNvSpPr>
              <a:spLocks noChangeShapeType="1"/>
            </p:cNvSpPr>
            <p:nvPr/>
          </p:nvSpPr>
          <p:spPr bwMode="auto">
            <a:xfrm>
              <a:off x="1159" y="3516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10" name="Group 47"/>
          <p:cNvGrpSpPr>
            <a:grpSpLocks/>
          </p:cNvGrpSpPr>
          <p:nvPr/>
        </p:nvGrpSpPr>
        <p:grpSpPr bwMode="auto">
          <a:xfrm>
            <a:off x="857297" y="6054259"/>
            <a:ext cx="3398838" cy="457200"/>
            <a:chOff x="394" y="3619"/>
            <a:chExt cx="2141" cy="288"/>
          </a:xfrm>
        </p:grpSpPr>
        <p:sp>
          <p:nvSpPr>
            <p:cNvPr id="27670" name="Text Box 36"/>
            <p:cNvSpPr txBox="1">
              <a:spLocks noChangeArrowheads="1"/>
            </p:cNvSpPr>
            <p:nvPr/>
          </p:nvSpPr>
          <p:spPr bwMode="auto">
            <a:xfrm>
              <a:off x="394" y="3619"/>
              <a:ext cx="214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Arial" pitchFamily="34" charset="0"/>
                </a:rPr>
                <a:t>HPO</a:t>
              </a:r>
              <a:r>
                <a:rPr lang="en-US" sz="2400" baseline="-25000">
                  <a:solidFill>
                    <a:srgbClr val="000000"/>
                  </a:solidFill>
                  <a:latin typeface="Arial" pitchFamily="34" charset="0"/>
                </a:rPr>
                <a:t>4</a:t>
              </a:r>
              <a:r>
                <a:rPr lang="en-US" sz="2400" baseline="30000">
                  <a:solidFill>
                    <a:srgbClr val="000000"/>
                  </a:solidFill>
                  <a:latin typeface="Arial" pitchFamily="34" charset="0"/>
                </a:rPr>
                <a:t>2-</a:t>
              </a:r>
              <a:r>
                <a:rPr lang="en-US" sz="2400">
                  <a:solidFill>
                    <a:srgbClr val="000000"/>
                  </a:solidFill>
                  <a:latin typeface="Arial" pitchFamily="34" charset="0"/>
                </a:rPr>
                <a:t>          H</a:t>
              </a:r>
              <a:r>
                <a:rPr lang="en-US" sz="2400" baseline="30000">
                  <a:solidFill>
                    <a:srgbClr val="000000"/>
                  </a:solidFill>
                  <a:latin typeface="Arial" pitchFamily="34" charset="0"/>
                </a:rPr>
                <a:t>+</a:t>
              </a:r>
              <a:r>
                <a:rPr lang="en-US" sz="2400">
                  <a:solidFill>
                    <a:srgbClr val="000000"/>
                  </a:solidFill>
                  <a:latin typeface="Arial" pitchFamily="34" charset="0"/>
                </a:rPr>
                <a:t> + PO</a:t>
              </a:r>
              <a:r>
                <a:rPr lang="en-US" sz="2400" baseline="-25000">
                  <a:solidFill>
                    <a:srgbClr val="000000"/>
                  </a:solidFill>
                  <a:latin typeface="Arial" pitchFamily="34" charset="0"/>
                </a:rPr>
                <a:t>4</a:t>
              </a:r>
              <a:r>
                <a:rPr lang="en-US" sz="2400" baseline="30000">
                  <a:solidFill>
                    <a:srgbClr val="000000"/>
                  </a:solidFill>
                  <a:latin typeface="Arial" pitchFamily="34" charset="0"/>
                </a:rPr>
                <a:t>3-</a:t>
              </a: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671" name="Line 37"/>
            <p:cNvSpPr>
              <a:spLocks noChangeShapeType="1"/>
            </p:cNvSpPr>
            <p:nvPr/>
          </p:nvSpPr>
          <p:spPr bwMode="auto">
            <a:xfrm>
              <a:off x="1159" y="3769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95934" y="2561316"/>
            <a:ext cx="4495800" cy="457200"/>
            <a:chOff x="625475" y="2381010"/>
            <a:chExt cx="4495800" cy="457200"/>
          </a:xfrm>
        </p:grpSpPr>
        <p:sp>
          <p:nvSpPr>
            <p:cNvPr id="27684" name="Text Box 10"/>
            <p:cNvSpPr txBox="1">
              <a:spLocks noChangeArrowheads="1"/>
            </p:cNvSpPr>
            <p:nvPr/>
          </p:nvSpPr>
          <p:spPr bwMode="auto">
            <a:xfrm>
              <a:off x="625475" y="2381010"/>
              <a:ext cx="4495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Arial" pitchFamily="34" charset="0"/>
                </a:rPr>
                <a:t>CH</a:t>
              </a:r>
              <a:r>
                <a:rPr lang="en-US" sz="2400" baseline="-25000">
                  <a:solidFill>
                    <a:srgbClr val="000000"/>
                  </a:solidFill>
                  <a:latin typeface="Arial" pitchFamily="34" charset="0"/>
                </a:rPr>
                <a:t>3</a:t>
              </a:r>
              <a:r>
                <a:rPr lang="en-US" sz="2400">
                  <a:solidFill>
                    <a:srgbClr val="000000"/>
                  </a:solidFill>
                  <a:latin typeface="Arial" pitchFamily="34" charset="0"/>
                </a:rPr>
                <a:t>COOH          H</a:t>
              </a:r>
              <a:r>
                <a:rPr lang="en-US" sz="2400" baseline="30000">
                  <a:solidFill>
                    <a:srgbClr val="000000"/>
                  </a:solidFill>
                  <a:latin typeface="Arial" pitchFamily="34" charset="0"/>
                </a:rPr>
                <a:t>+</a:t>
              </a:r>
              <a:r>
                <a:rPr lang="en-US" sz="2400">
                  <a:solidFill>
                    <a:srgbClr val="000000"/>
                  </a:solidFill>
                  <a:latin typeface="Arial" pitchFamily="34" charset="0"/>
                </a:rPr>
                <a:t> + CH</a:t>
              </a:r>
              <a:r>
                <a:rPr lang="en-US" sz="2400" baseline="-25000">
                  <a:solidFill>
                    <a:srgbClr val="000000"/>
                  </a:solidFill>
                  <a:latin typeface="Arial" pitchFamily="34" charset="0"/>
                </a:rPr>
                <a:t>3</a:t>
              </a:r>
              <a:r>
                <a:rPr lang="en-US" sz="2400">
                  <a:solidFill>
                    <a:srgbClr val="000000"/>
                  </a:solidFill>
                  <a:latin typeface="Arial" pitchFamily="34" charset="0"/>
                </a:rPr>
                <a:t>COO</a:t>
              </a:r>
              <a:r>
                <a:rPr lang="en-US" sz="2400" baseline="30000">
                  <a:solidFill>
                    <a:srgbClr val="000000"/>
                  </a:solidFill>
                  <a:latin typeface="Arial" pitchFamily="34" charset="0"/>
                </a:rPr>
                <a:t>-</a:t>
              </a: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5" name="Line 8"/>
            <p:cNvSpPr>
              <a:spLocks noChangeShapeType="1"/>
            </p:cNvSpPr>
            <p:nvPr/>
          </p:nvSpPr>
          <p:spPr bwMode="auto">
            <a:xfrm>
              <a:off x="2305162" y="2600152"/>
              <a:ext cx="6096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682331" y="4198174"/>
            <a:ext cx="3286125" cy="457200"/>
            <a:chOff x="625475" y="4108365"/>
            <a:chExt cx="3286125" cy="457200"/>
          </a:xfrm>
        </p:grpSpPr>
        <p:sp>
          <p:nvSpPr>
            <p:cNvPr id="27679" name="Text Box 21"/>
            <p:cNvSpPr txBox="1">
              <a:spLocks noChangeArrowheads="1"/>
            </p:cNvSpPr>
            <p:nvPr/>
          </p:nvSpPr>
          <p:spPr bwMode="auto">
            <a:xfrm>
              <a:off x="625475" y="4108365"/>
              <a:ext cx="32861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 pitchFamily="34" charset="0"/>
                </a:rPr>
                <a:t>HSO</a:t>
              </a:r>
              <a:r>
                <a:rPr lang="en-US" sz="2400" baseline="-25000" dirty="0">
                  <a:solidFill>
                    <a:srgbClr val="000000"/>
                  </a:solidFill>
                  <a:latin typeface="Arial" pitchFamily="34" charset="0"/>
                </a:rPr>
                <a:t>4</a:t>
              </a:r>
              <a:r>
                <a:rPr lang="en-US" sz="2400" baseline="30000" dirty="0">
                  <a:solidFill>
                    <a:srgbClr val="000000"/>
                  </a:solidFill>
                  <a:latin typeface="Arial" pitchFamily="34" charset="0"/>
                </a:rPr>
                <a:t>-</a:t>
              </a:r>
              <a:r>
                <a:rPr lang="en-US" sz="2400" dirty="0">
                  <a:solidFill>
                    <a:srgbClr val="000000"/>
                  </a:solidFill>
                  <a:latin typeface="Arial" pitchFamily="34" charset="0"/>
                </a:rPr>
                <a:t>          H</a:t>
              </a:r>
              <a:r>
                <a:rPr lang="en-US" sz="2400" baseline="30000" dirty="0">
                  <a:solidFill>
                    <a:srgbClr val="000000"/>
                  </a:solidFill>
                  <a:latin typeface="Arial" pitchFamily="34" charset="0"/>
                </a:rPr>
                <a:t>+</a:t>
              </a:r>
              <a:r>
                <a:rPr lang="en-US" sz="2400" dirty="0">
                  <a:solidFill>
                    <a:srgbClr val="000000"/>
                  </a:solidFill>
                  <a:latin typeface="Arial" pitchFamily="34" charset="0"/>
                </a:rPr>
                <a:t> + SO</a:t>
              </a:r>
              <a:r>
                <a:rPr lang="en-US" sz="2400" baseline="-25000" dirty="0">
                  <a:solidFill>
                    <a:srgbClr val="000000"/>
                  </a:solidFill>
                  <a:latin typeface="Arial" pitchFamily="34" charset="0"/>
                </a:rPr>
                <a:t>4</a:t>
              </a:r>
              <a:r>
                <a:rPr lang="en-US" sz="2400" baseline="30000" dirty="0">
                  <a:solidFill>
                    <a:srgbClr val="000000"/>
                  </a:solidFill>
                  <a:latin typeface="Arial" pitchFamily="34" charset="0"/>
                </a:rPr>
                <a:t>2-</a:t>
              </a:r>
              <a:endParaRPr lang="en-US" sz="24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7" name="Line 19"/>
            <p:cNvSpPr>
              <a:spLocks noChangeShapeType="1"/>
            </p:cNvSpPr>
            <p:nvPr/>
          </p:nvSpPr>
          <p:spPr bwMode="auto">
            <a:xfrm>
              <a:off x="1704082" y="4341973"/>
              <a:ext cx="6096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50" name="Title 1"/>
          <p:cNvSpPr txBox="1">
            <a:spLocks/>
          </p:cNvSpPr>
          <p:nvPr/>
        </p:nvSpPr>
        <p:spPr>
          <a:xfrm>
            <a:off x="1600200" y="0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Mono- and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Polyprotic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Acids</a:t>
            </a:r>
          </a:p>
        </p:txBody>
      </p:sp>
      <p:pic>
        <p:nvPicPr>
          <p:cNvPr id="55298" name="Picture 2" descr="http://www.nudenicotine.com/wp-content/uploads/2014/08/sulfuric-aci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9418" y="3429000"/>
            <a:ext cx="1374802" cy="1254819"/>
          </a:xfrm>
          <a:prstGeom prst="rect">
            <a:avLst/>
          </a:prstGeom>
          <a:noFill/>
        </p:spPr>
      </p:pic>
      <p:pic>
        <p:nvPicPr>
          <p:cNvPr id="55300" name="Picture 4" descr="http://upload.wikimedia.org/wikipedia/commons/3/38/Phosphoric-acid-2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5209" y="4988320"/>
            <a:ext cx="2134597" cy="1503920"/>
          </a:xfrm>
          <a:prstGeom prst="rect">
            <a:avLst/>
          </a:prstGeom>
          <a:noFill/>
        </p:spPr>
      </p:pic>
      <p:graphicFrame>
        <p:nvGraphicFramePr>
          <p:cNvPr id="55301" name="Object 5"/>
          <p:cNvGraphicFramePr>
            <a:graphicFrameLocks noChangeAspect="1"/>
          </p:cNvGraphicFramePr>
          <p:nvPr/>
        </p:nvGraphicFramePr>
        <p:xfrm>
          <a:off x="4775429" y="1395869"/>
          <a:ext cx="763226" cy="253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213" name="CS ChemDraw Drawing" r:id="rId5" imgW="636703" imgH="211410" progId="ChemDraw.Document.6.0">
                  <p:embed/>
                </p:oleObj>
              </mc:Choice>
              <mc:Fallback>
                <p:oleObj name="CS ChemDraw Drawing" r:id="rId5" imgW="636703" imgH="211410" progId="ChemDraw.Document.6.0">
                  <p:embed/>
                  <p:pic>
                    <p:nvPicPr>
                      <p:cNvPr id="5530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5429" y="1395869"/>
                        <a:ext cx="763226" cy="2531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5303" name="Picture 7" descr="http://www.de.hornik.eu.com/content/images/thumbs/000068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81165" y="1543484"/>
            <a:ext cx="1281339" cy="907707"/>
          </a:xfrm>
          <a:prstGeom prst="rect">
            <a:avLst/>
          </a:prstGeom>
          <a:noFill/>
        </p:spPr>
      </p:pic>
      <p:pic>
        <p:nvPicPr>
          <p:cNvPr id="55305" name="Picture 9" descr="http://upload.wikimedia.org/wikipedia/commons/d/d9/Acetic-acid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78890" y="2029839"/>
            <a:ext cx="1411967" cy="10155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6" grpId="0"/>
      <p:bldP spid="512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23850" y="2142331"/>
            <a:ext cx="8520113" cy="22467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u="sng" dirty="0">
                <a:solidFill>
                  <a:srgbClr val="3333CC"/>
                </a:solidFill>
                <a:latin typeface="Arial" pitchFamily="34" charset="0"/>
              </a:rPr>
              <a:t>Salts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 are the ionic product of an acid base neutralization reaction. They are composed of related numbers of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</a:rPr>
              <a:t>cations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 (positively charged ions) and 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</a:rPr>
              <a:t>anions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 (negative ions) so that the product is electrically neutral (without a net charge).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000" b="1" u="sng" dirty="0">
              <a:solidFill>
                <a:srgbClr val="3333CC"/>
              </a:solidFill>
              <a:latin typeface="Arial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000" b="1" u="sng" dirty="0">
              <a:solidFill>
                <a:srgbClr val="3333CC"/>
              </a:solidFill>
              <a:latin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57325" y="-7932"/>
            <a:ext cx="62293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u="sng" kern="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Acidic and Basic Salts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2462212" y="966826"/>
            <a:ext cx="4200525" cy="461963"/>
            <a:chOff x="1563" y="809"/>
            <a:chExt cx="2646" cy="291"/>
          </a:xfrm>
        </p:grpSpPr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1563" y="809"/>
              <a:ext cx="264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latin typeface="Arial" pitchFamily="34" charset="0"/>
                </a:rPr>
                <a:t>acid + base          </a:t>
              </a:r>
              <a:r>
                <a:rPr lang="en-US" sz="2400" dirty="0">
                  <a:solidFill>
                    <a:srgbClr val="000000"/>
                  </a:solidFill>
                  <a:latin typeface="Arial" pitchFamily="34" charset="0"/>
                </a:rPr>
                <a:t>salt + water</a:t>
              </a:r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2748" y="960"/>
              <a:ext cx="2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560512" y="1498585"/>
            <a:ext cx="6010275" cy="461963"/>
            <a:chOff x="995" y="1769"/>
            <a:chExt cx="3786" cy="291"/>
          </a:xfrm>
        </p:grpSpPr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995" y="1769"/>
              <a:ext cx="378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err="1">
                  <a:latin typeface="Arial" pitchFamily="34" charset="0"/>
                </a:rPr>
                <a:t>HCl</a:t>
              </a:r>
              <a:r>
                <a:rPr lang="en-US" sz="2400" dirty="0">
                  <a:latin typeface="Arial" pitchFamily="34" charset="0"/>
                </a:rPr>
                <a:t>(</a:t>
              </a:r>
              <a:r>
                <a:rPr lang="en-US" sz="2400" i="1" dirty="0" err="1">
                  <a:latin typeface="Arial" pitchFamily="34" charset="0"/>
                </a:rPr>
                <a:t>aq</a:t>
              </a:r>
              <a:r>
                <a:rPr lang="en-US" sz="2400" dirty="0">
                  <a:latin typeface="Arial" pitchFamily="34" charset="0"/>
                </a:rPr>
                <a:t>) + </a:t>
              </a:r>
              <a:r>
                <a:rPr lang="en-US" sz="2400" dirty="0" err="1">
                  <a:latin typeface="Arial" pitchFamily="34" charset="0"/>
                </a:rPr>
                <a:t>NaOH</a:t>
              </a:r>
              <a:r>
                <a:rPr lang="en-US" sz="2400" dirty="0">
                  <a:latin typeface="Arial" pitchFamily="34" charset="0"/>
                </a:rPr>
                <a:t>(</a:t>
              </a:r>
              <a:r>
                <a:rPr lang="en-US" sz="2400" i="1" dirty="0" err="1">
                  <a:latin typeface="Arial" pitchFamily="34" charset="0"/>
                </a:rPr>
                <a:t>aq</a:t>
              </a:r>
              <a:r>
                <a:rPr lang="en-US" sz="2400" dirty="0">
                  <a:solidFill>
                    <a:srgbClr val="000000"/>
                  </a:solidFill>
                  <a:latin typeface="Arial" pitchFamily="34" charset="0"/>
                </a:rPr>
                <a:t>)          </a:t>
              </a:r>
              <a:r>
                <a:rPr lang="en-US" sz="2400" dirty="0" err="1">
                  <a:solidFill>
                    <a:srgbClr val="000000"/>
                  </a:solidFill>
                  <a:latin typeface="Arial" pitchFamily="34" charset="0"/>
                </a:rPr>
                <a:t>NaCl</a:t>
              </a:r>
              <a:r>
                <a:rPr lang="en-US" sz="2400" dirty="0">
                  <a:solidFill>
                    <a:srgbClr val="000000"/>
                  </a:solidFill>
                  <a:latin typeface="Arial" pitchFamily="34" charset="0"/>
                </a:rPr>
                <a:t>(</a:t>
              </a:r>
              <a:r>
                <a:rPr lang="en-US" sz="2400" i="1" dirty="0">
                  <a:solidFill>
                    <a:srgbClr val="000000"/>
                  </a:solidFill>
                  <a:latin typeface="Arial" pitchFamily="34" charset="0"/>
                </a:rPr>
                <a:t>s</a:t>
              </a:r>
              <a:r>
                <a:rPr lang="en-US" sz="2400" dirty="0">
                  <a:solidFill>
                    <a:srgbClr val="000000"/>
                  </a:solidFill>
                  <a:latin typeface="Arial" pitchFamily="34" charset="0"/>
                </a:rPr>
                <a:t>) + H</a:t>
              </a:r>
              <a:r>
                <a:rPr lang="en-US" sz="2400" baseline="-25000" dirty="0">
                  <a:solidFill>
                    <a:srgbClr val="000000"/>
                  </a:solidFill>
                  <a:latin typeface="Arial" pitchFamily="34" charset="0"/>
                </a:rPr>
                <a:t>2</a:t>
              </a:r>
              <a:r>
                <a:rPr lang="en-US" sz="2400" dirty="0">
                  <a:solidFill>
                    <a:srgbClr val="000000"/>
                  </a:solidFill>
                  <a:latin typeface="Arial" pitchFamily="34" charset="0"/>
                </a:rPr>
                <a:t>O</a:t>
              </a: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2958" y="1930"/>
              <a:ext cx="3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16" name="Group 7"/>
          <p:cNvGrpSpPr>
            <a:grpSpLocks/>
          </p:cNvGrpSpPr>
          <p:nvPr/>
        </p:nvGrpSpPr>
        <p:grpSpPr bwMode="auto">
          <a:xfrm>
            <a:off x="2571750" y="3717910"/>
            <a:ext cx="3984627" cy="461963"/>
            <a:chOff x="1632" y="1769"/>
            <a:chExt cx="2510" cy="291"/>
          </a:xfrm>
        </p:grpSpPr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1632" y="1769"/>
              <a:ext cx="251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0000"/>
                  </a:solidFill>
                  <a:latin typeface="Arial" pitchFamily="34" charset="0"/>
                </a:rPr>
                <a:t>X</a:t>
              </a:r>
              <a:r>
                <a:rPr lang="en-US" sz="2400" dirty="0">
                  <a:solidFill>
                    <a:srgbClr val="0000FF"/>
                  </a:solidFill>
                  <a:latin typeface="Arial" pitchFamily="34" charset="0"/>
                </a:rPr>
                <a:t>Y</a:t>
              </a:r>
              <a:r>
                <a:rPr lang="en-US" sz="2400" dirty="0">
                  <a:latin typeface="Arial" pitchFamily="34" charset="0"/>
                </a:rPr>
                <a:t>(</a:t>
              </a:r>
              <a:r>
                <a:rPr lang="en-US" sz="2400" i="1" dirty="0">
                  <a:latin typeface="Arial" pitchFamily="34" charset="0"/>
                </a:rPr>
                <a:t>s</a:t>
              </a:r>
              <a:r>
                <a:rPr lang="en-US" sz="2400" dirty="0">
                  <a:solidFill>
                    <a:srgbClr val="000000"/>
                  </a:solidFill>
                  <a:latin typeface="Arial" pitchFamily="34" charset="0"/>
                </a:rPr>
                <a:t>)          </a:t>
              </a:r>
              <a:r>
                <a:rPr lang="en-US" sz="2400" dirty="0">
                  <a:solidFill>
                    <a:srgbClr val="FF0000"/>
                  </a:solidFill>
                  <a:latin typeface="Arial" pitchFamily="34" charset="0"/>
                </a:rPr>
                <a:t>X</a:t>
              </a:r>
              <a:r>
                <a:rPr lang="en-US" sz="2400" baseline="30000" dirty="0">
                  <a:solidFill>
                    <a:srgbClr val="FF0000"/>
                  </a:solidFill>
                  <a:latin typeface="Arial" pitchFamily="34" charset="0"/>
                </a:rPr>
                <a:t>+</a:t>
              </a:r>
              <a:r>
                <a:rPr lang="en-US" sz="2400" dirty="0">
                  <a:solidFill>
                    <a:srgbClr val="000000"/>
                  </a:solidFill>
                  <a:latin typeface="Arial" pitchFamily="34" charset="0"/>
                </a:rPr>
                <a:t>(</a:t>
              </a:r>
              <a:r>
                <a:rPr lang="en-US" sz="2400" i="1" dirty="0" err="1">
                  <a:solidFill>
                    <a:srgbClr val="000000"/>
                  </a:solidFill>
                  <a:latin typeface="Arial" pitchFamily="34" charset="0"/>
                </a:rPr>
                <a:t>aq</a:t>
              </a:r>
              <a:r>
                <a:rPr lang="en-US" sz="2400" dirty="0">
                  <a:solidFill>
                    <a:srgbClr val="000000"/>
                  </a:solidFill>
                  <a:latin typeface="Arial" pitchFamily="34" charset="0"/>
                </a:rPr>
                <a:t>) + </a:t>
              </a:r>
              <a:r>
                <a:rPr lang="en-US" sz="2400" dirty="0">
                  <a:solidFill>
                    <a:srgbClr val="0000FF"/>
                  </a:solidFill>
                  <a:latin typeface="Arial" pitchFamily="34" charset="0"/>
                </a:rPr>
                <a:t>Y</a:t>
              </a:r>
              <a:r>
                <a:rPr lang="en-US" sz="2400" baseline="30000" dirty="0">
                  <a:solidFill>
                    <a:srgbClr val="0000FF"/>
                  </a:solidFill>
                  <a:latin typeface="Arial" pitchFamily="34" charset="0"/>
                </a:rPr>
                <a:t>-</a:t>
              </a:r>
              <a:r>
                <a:rPr lang="en-US" sz="2400" dirty="0">
                  <a:solidFill>
                    <a:srgbClr val="000000"/>
                  </a:solidFill>
                  <a:latin typeface="Arial" pitchFamily="34" charset="0"/>
                </a:rPr>
                <a:t>(</a:t>
              </a:r>
              <a:r>
                <a:rPr lang="en-US" sz="2400" i="1" dirty="0" err="1">
                  <a:solidFill>
                    <a:srgbClr val="000000"/>
                  </a:solidFill>
                  <a:latin typeface="Arial" pitchFamily="34" charset="0"/>
                </a:rPr>
                <a:t>aq</a:t>
              </a:r>
              <a:r>
                <a:rPr lang="en-US" sz="2400" dirty="0">
                  <a:solidFill>
                    <a:srgbClr val="000000"/>
                  </a:solidFill>
                  <a:latin typeface="Arial" pitchFamily="34" charset="0"/>
                </a:rPr>
                <a:t>) </a:t>
              </a:r>
            </a:p>
          </p:txBody>
        </p:sp>
        <p:sp>
          <p:nvSpPr>
            <p:cNvPr id="18" name="Line 9"/>
            <p:cNvSpPr>
              <a:spLocks noChangeShapeType="1"/>
            </p:cNvSpPr>
            <p:nvPr/>
          </p:nvSpPr>
          <p:spPr bwMode="auto">
            <a:xfrm>
              <a:off x="2346" y="1930"/>
              <a:ext cx="3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447675" y="4552950"/>
            <a:ext cx="82296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Soluble salts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dissociate completely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when dissolved in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water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Ions/salts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may acidic, basic or neutral.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81000" y="3402683"/>
            <a:ext cx="8763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An ionization constant expression can be written for each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 ionization stage.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Polyprotic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Bronsted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Acid and Base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2627" y="1804942"/>
            <a:ext cx="4804228" cy="521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81000" y="1123985"/>
            <a:ext cx="8763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Ionize in a stepwise manner; they lose one proton at a time. </a:t>
            </a:r>
          </a:p>
        </p:txBody>
      </p:sp>
      <p:pic>
        <p:nvPicPr>
          <p:cNvPr id="3747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2877" y="2669516"/>
            <a:ext cx="4813980" cy="45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7405489" y="1821929"/>
            <a:ext cx="6174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K</a:t>
            </a:r>
            <a:r>
              <a:rPr lang="en-US" sz="2400" baseline="-25000" dirty="0">
                <a:solidFill>
                  <a:srgbClr val="000000"/>
                </a:solidFill>
                <a:latin typeface="Arial" pitchFamily="34" charset="0"/>
              </a:rPr>
              <a:t>a1</a:t>
            </a:r>
            <a:endParaRPr lang="en-US" sz="2400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7412745" y="2633428"/>
            <a:ext cx="6174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K</a:t>
            </a:r>
            <a:r>
              <a:rPr lang="en-US" sz="2400" baseline="-25000" dirty="0">
                <a:solidFill>
                  <a:srgbClr val="000000"/>
                </a:solidFill>
                <a:latin typeface="Arial" pitchFamily="34" charset="0"/>
              </a:rPr>
              <a:t>a2</a:t>
            </a:r>
            <a:endParaRPr lang="en-US" sz="2400" baseline="-25000" dirty="0"/>
          </a:p>
        </p:txBody>
      </p:sp>
      <p:pic>
        <p:nvPicPr>
          <p:cNvPr id="3747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3560" y="4484675"/>
            <a:ext cx="2825522" cy="915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47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564" y="4453836"/>
            <a:ext cx="2594662" cy="95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20B6A8-9257-4D41-8B3D-BEA6AADB9CEF}" type="slidenum">
              <a:rPr lang="en-US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6563" name="Picture 11" descr="D:\Ramesh dont del\CHANG-11e\Art File\labeled_jpegs\15_labeled_images\cha02680_t15_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857" y="1041178"/>
            <a:ext cx="3962401" cy="5342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550237" y="927240"/>
            <a:ext cx="427444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Conjugate base is the acid for the next equilibrium.</a:t>
            </a:r>
          </a:p>
          <a:p>
            <a:pPr marL="231775" indent="-231775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000" dirty="0">
              <a:solidFill>
                <a:srgbClr val="000000"/>
              </a:solidFill>
              <a:latin typeface="Arial" pitchFamily="34" charset="0"/>
            </a:endParaRPr>
          </a:p>
          <a:p>
            <a:pPr marL="231775" indent="-231775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The second </a:t>
            </a:r>
            <a:r>
              <a:rPr lang="en-US" sz="2000" i="1" dirty="0">
                <a:solidFill>
                  <a:srgbClr val="000000"/>
                </a:solidFill>
                <a:latin typeface="Arial" pitchFamily="34" charset="0"/>
              </a:rPr>
              <a:t>K</a:t>
            </a:r>
            <a:r>
              <a:rPr lang="en-US" sz="2000" baseline="-25000" dirty="0">
                <a:solidFill>
                  <a:srgbClr val="000000"/>
                </a:solidFill>
                <a:latin typeface="Arial" pitchFamily="34" charset="0"/>
              </a:rPr>
              <a:t>a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 is “always” smaller than the first.</a:t>
            </a:r>
          </a:p>
          <a:p>
            <a:pPr marL="231775" indent="-231775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000" dirty="0">
              <a:solidFill>
                <a:srgbClr val="000000"/>
              </a:solidFill>
              <a:latin typeface="Arial" pitchFamily="34" charset="0"/>
            </a:endParaRPr>
          </a:p>
          <a:p>
            <a:pPr marL="231775" indent="-231775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The acid strength decreases as we go to the species with fewer protons.</a:t>
            </a:r>
          </a:p>
          <a:p>
            <a:pPr marL="231775" indent="-231775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000" dirty="0">
              <a:solidFill>
                <a:srgbClr val="000000"/>
              </a:solidFill>
              <a:latin typeface="Arial" pitchFamily="34" charset="0"/>
            </a:endParaRPr>
          </a:p>
          <a:p>
            <a:pPr marL="231775" indent="-231775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Easier to separate H</a:t>
            </a:r>
            <a:r>
              <a:rPr lang="en-US" sz="2000" baseline="30000" dirty="0">
                <a:solidFill>
                  <a:srgbClr val="000000"/>
                </a:solidFill>
                <a:latin typeface="Arial" pitchFamily="34" charset="0"/>
              </a:rPr>
              <a:t>+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 and X</a:t>
            </a:r>
            <a:r>
              <a:rPr lang="en-US" sz="2000" baseline="30000" dirty="0">
                <a:solidFill>
                  <a:srgbClr val="000000"/>
                </a:solidFill>
                <a:latin typeface="Arial" pitchFamily="34" charset="0"/>
              </a:rPr>
              <a:t>-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 than H</a:t>
            </a:r>
            <a:r>
              <a:rPr lang="en-US" sz="2000" baseline="30000" dirty="0">
                <a:solidFill>
                  <a:srgbClr val="000000"/>
                </a:solidFill>
                <a:latin typeface="Arial" pitchFamily="34" charset="0"/>
              </a:rPr>
              <a:t>+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 from X</a:t>
            </a:r>
            <a:r>
              <a:rPr lang="en-US" sz="2000" baseline="30000" dirty="0">
                <a:solidFill>
                  <a:srgbClr val="000000"/>
                </a:solidFill>
                <a:latin typeface="Arial" pitchFamily="34" charset="0"/>
              </a:rPr>
              <a:t>2-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.</a:t>
            </a:r>
          </a:p>
          <a:p>
            <a:pPr marL="231775" indent="-231775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000" dirty="0">
              <a:solidFill>
                <a:srgbClr val="000000"/>
              </a:solidFill>
              <a:latin typeface="Arial" pitchFamily="34" charset="0"/>
            </a:endParaRPr>
          </a:p>
          <a:p>
            <a:pPr marL="231775" indent="-231775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Consequently, two or more equilibrium constant expressions must often be used to calculate the concentrations of species in the acid solution.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Polyprotic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Bronsted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Acid and Base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F7B5E5-F57C-4DE8-A1F5-088D3F71254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22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7588" name="Text Placeholder 2"/>
          <p:cNvSpPr>
            <a:spLocks/>
          </p:cNvSpPr>
          <p:nvPr/>
        </p:nvSpPr>
        <p:spPr bwMode="auto">
          <a:xfrm>
            <a:off x="152400" y="762000"/>
            <a:ext cx="8807450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sz="2400" dirty="0">
                <a:solidFill>
                  <a:srgbClr val="000000"/>
                </a:solidFill>
              </a:rPr>
              <a:t>Oxalic acid (H</a:t>
            </a:r>
            <a:r>
              <a:rPr lang="en-US" sz="2400" baseline="-25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C</a:t>
            </a:r>
            <a:r>
              <a:rPr lang="en-US" sz="2400" baseline="-25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O</a:t>
            </a:r>
            <a:r>
              <a:rPr lang="en-US" sz="2400" baseline="-25000" dirty="0">
                <a:solidFill>
                  <a:srgbClr val="000000"/>
                </a:solidFill>
              </a:rPr>
              <a:t>4</a:t>
            </a:r>
            <a:r>
              <a:rPr lang="en-US" sz="2400" dirty="0">
                <a:solidFill>
                  <a:srgbClr val="000000"/>
                </a:solidFill>
              </a:rPr>
              <a:t>) is a poisonous substance used chiefly as a bleaching and cleansing agent (for example, to remove bathtub rings). Calculate the concentrations of all the species present at equilibrium in a 0.10 </a:t>
            </a:r>
            <a:r>
              <a:rPr lang="en-US" sz="2400" i="1" dirty="0">
                <a:solidFill>
                  <a:srgbClr val="000000"/>
                </a:solidFill>
              </a:rPr>
              <a:t>M </a:t>
            </a:r>
            <a:r>
              <a:rPr lang="en-US" sz="2400" dirty="0">
                <a:solidFill>
                  <a:srgbClr val="000000"/>
                </a:solidFill>
              </a:rPr>
              <a:t>solution.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422399" y="2674254"/>
          <a:ext cx="6324600" cy="519113"/>
        </p:xfrm>
        <a:graphic>
          <a:graphicData uri="http://schemas.openxmlformats.org/drawingml/2006/table">
            <a:tbl>
              <a:tblPr/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 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H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   +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HC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Picture 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1741" y="2815769"/>
            <a:ext cx="549275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429658" y="3537853"/>
          <a:ext cx="6324600" cy="519113"/>
        </p:xfrm>
        <a:graphic>
          <a:graphicData uri="http://schemas.openxmlformats.org/drawingml/2006/table">
            <a:tbl>
              <a:tblPr/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HC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 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H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   +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2-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Picture 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3679368"/>
            <a:ext cx="549275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7695774" y="2692787"/>
            <a:ext cx="6174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K</a:t>
            </a:r>
            <a:r>
              <a:rPr lang="en-US" sz="2400" baseline="-25000" dirty="0">
                <a:solidFill>
                  <a:srgbClr val="000000"/>
                </a:solidFill>
                <a:latin typeface="Arial" pitchFamily="34" charset="0"/>
              </a:rPr>
              <a:t>a1</a:t>
            </a:r>
            <a:endParaRPr lang="en-US" sz="2400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7703030" y="3547828"/>
            <a:ext cx="6174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K</a:t>
            </a:r>
            <a:r>
              <a:rPr lang="en-US" sz="2400" baseline="-25000" dirty="0">
                <a:solidFill>
                  <a:srgbClr val="000000"/>
                </a:solidFill>
                <a:latin typeface="Arial" pitchFamily="34" charset="0"/>
              </a:rPr>
              <a:t>a2</a:t>
            </a:r>
            <a:endParaRPr lang="en-US" sz="2400" baseline="-25000" dirty="0"/>
          </a:p>
        </p:txBody>
      </p:sp>
      <p:sp>
        <p:nvSpPr>
          <p:cNvPr id="11" name="Rectangle 10"/>
          <p:cNvSpPr/>
          <p:nvPr/>
        </p:nvSpPr>
        <p:spPr>
          <a:xfrm>
            <a:off x="1688608" y="2343148"/>
            <a:ext cx="11256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0.10 </a:t>
            </a:r>
            <a:r>
              <a:rPr lang="en-US" sz="2400" i="1" dirty="0">
                <a:solidFill>
                  <a:srgbClr val="FF0000"/>
                </a:solidFill>
              </a:rPr>
              <a:t>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64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7535" y="4481067"/>
            <a:ext cx="2737075" cy="920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0444" y="4493768"/>
            <a:ext cx="2566988" cy="916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1737660" y="6096388"/>
            <a:ext cx="22172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Arial" pitchFamily="34" charset="0"/>
              </a:rPr>
              <a:t>K</a:t>
            </a:r>
            <a:r>
              <a:rPr lang="en-US" sz="2400" baseline="-25000" dirty="0">
                <a:solidFill>
                  <a:srgbClr val="FF0000"/>
                </a:solidFill>
                <a:latin typeface="Arial" pitchFamily="34" charset="0"/>
              </a:rPr>
              <a:t>a1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</a:rPr>
              <a:t>= 6.5 x 10</a:t>
            </a:r>
            <a:r>
              <a:rPr lang="en-US" sz="2400" baseline="30000" dirty="0">
                <a:solidFill>
                  <a:srgbClr val="FF0000"/>
                </a:solidFill>
                <a:latin typeface="Arial" pitchFamily="34" charset="0"/>
              </a:rPr>
              <a:t>-2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26744" y="6096387"/>
            <a:ext cx="22172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Arial" pitchFamily="34" charset="0"/>
              </a:rPr>
              <a:t>K</a:t>
            </a:r>
            <a:r>
              <a:rPr lang="en-US" sz="2400" baseline="-25000" dirty="0">
                <a:solidFill>
                  <a:srgbClr val="FF0000"/>
                </a:solidFill>
                <a:latin typeface="Arial" pitchFamily="34" charset="0"/>
              </a:rPr>
              <a:t>a2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</a:rPr>
              <a:t>= 6.1 x 10</a:t>
            </a:r>
            <a:r>
              <a:rPr lang="en-US" sz="2400" baseline="30000" dirty="0">
                <a:solidFill>
                  <a:srgbClr val="FF0000"/>
                </a:solidFill>
                <a:latin typeface="Arial" pitchFamily="34" charset="0"/>
              </a:rPr>
              <a:t>-5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056" y="5646059"/>
            <a:ext cx="2569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From Table 15.5: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F7B5E5-F57C-4DE8-A1F5-088D3F71254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23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7588" name="Text Placeholder 2"/>
          <p:cNvSpPr>
            <a:spLocks/>
          </p:cNvSpPr>
          <p:nvPr/>
        </p:nvSpPr>
        <p:spPr bwMode="auto">
          <a:xfrm>
            <a:off x="152400" y="762000"/>
            <a:ext cx="8807450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sz="2400" dirty="0">
                <a:solidFill>
                  <a:srgbClr val="000000"/>
                </a:solidFill>
              </a:rPr>
              <a:t>Oxalic acid (H</a:t>
            </a:r>
            <a:r>
              <a:rPr lang="en-US" sz="2400" baseline="-25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C</a:t>
            </a:r>
            <a:r>
              <a:rPr lang="en-US" sz="2400" baseline="-25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O</a:t>
            </a:r>
            <a:r>
              <a:rPr lang="en-US" sz="2400" baseline="-25000" dirty="0">
                <a:solidFill>
                  <a:srgbClr val="000000"/>
                </a:solidFill>
              </a:rPr>
              <a:t>4</a:t>
            </a:r>
            <a:r>
              <a:rPr lang="en-US" sz="2400" dirty="0">
                <a:solidFill>
                  <a:srgbClr val="000000"/>
                </a:solidFill>
              </a:rPr>
              <a:t>) is a poisonous substance used chiefly as a bleaching and cleansing agent (for example, to remove bathtub rings). Calculate the concentrations of all the species present at equilibrium in a 0.10 </a:t>
            </a:r>
            <a:r>
              <a:rPr lang="en-US" sz="2400" i="1" dirty="0">
                <a:solidFill>
                  <a:srgbClr val="000000"/>
                </a:solidFill>
              </a:rPr>
              <a:t>M </a:t>
            </a:r>
            <a:r>
              <a:rPr lang="en-US" sz="2400" dirty="0">
                <a:solidFill>
                  <a:srgbClr val="000000"/>
                </a:solidFill>
              </a:rPr>
              <a:t>solution.</a:t>
            </a:r>
          </a:p>
        </p:txBody>
      </p:sp>
      <p:pic>
        <p:nvPicPr>
          <p:cNvPr id="1064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456" y="4919028"/>
            <a:ext cx="2751407" cy="925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Group 6"/>
          <p:cNvGraphicFramePr>
            <a:graphicFrameLocks noGrp="1"/>
          </p:cNvGraphicFramePr>
          <p:nvPr/>
        </p:nvGraphicFramePr>
        <p:xfrm>
          <a:off x="214630" y="2461092"/>
          <a:ext cx="8763000" cy="1952626"/>
        </p:xfrm>
        <a:graphic>
          <a:graphicData uri="http://schemas.openxmlformats.org/drawingml/2006/table">
            <a:tbl>
              <a:tblPr/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 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H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   +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        (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Initial (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Change (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Equilibrium (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5" name="Picture 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8030" y="2613492"/>
            <a:ext cx="549275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25030" y="2461092"/>
            <a:ext cx="9429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3135196" y="2979093"/>
            <a:ext cx="784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0.10</a:t>
            </a:r>
            <a:endParaRPr lang="en-US" sz="2400" baseline="30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18511" y="2977958"/>
            <a:ext cx="784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0.00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583596" y="2970700"/>
            <a:ext cx="784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0.00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306261" y="3436293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-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x</a:t>
            </a:r>
            <a:endParaRPr lang="en-US" sz="2400" i="1" baseline="30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844075" y="3443551"/>
            <a:ext cx="518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+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x</a:t>
            </a:r>
            <a:endParaRPr lang="en-US" sz="2400" i="1" baseline="30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23676" y="3436294"/>
            <a:ext cx="518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+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x</a:t>
            </a:r>
            <a:endParaRPr lang="en-US" sz="2400" i="1" baseline="30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701905" y="3893493"/>
            <a:ext cx="5608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x</a:t>
            </a:r>
            <a:endParaRPr lang="en-US" sz="2400" i="1" baseline="30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836818" y="3886236"/>
            <a:ext cx="5608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x</a:t>
            </a:r>
            <a:endParaRPr lang="en-US" sz="2400" i="1" baseline="30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21996" y="3893266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0.10 - 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x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423495" y="5140986"/>
            <a:ext cx="17267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itchFamily="34" charset="0"/>
              </a:rPr>
              <a:t>= 6.5 x 10</a:t>
            </a:r>
            <a:r>
              <a:rPr lang="en-US" sz="2400" baseline="30000" dirty="0">
                <a:latin typeface="Arial" pitchFamily="34" charset="0"/>
              </a:rPr>
              <a:t>-2</a:t>
            </a:r>
            <a:endParaRPr lang="en-US" sz="2400" baseline="30000" dirty="0"/>
          </a:p>
        </p:txBody>
      </p:sp>
      <p:pic>
        <p:nvPicPr>
          <p:cNvPr id="3758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5631" y="4925379"/>
            <a:ext cx="2601004" cy="85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54AAAB-5A9B-4661-B3B9-7527F31E14C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24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654" y="2971573"/>
            <a:ext cx="2751407" cy="925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Group 6"/>
          <p:cNvGraphicFramePr>
            <a:graphicFrameLocks noGrp="1"/>
          </p:cNvGraphicFramePr>
          <p:nvPr/>
        </p:nvGraphicFramePr>
        <p:xfrm>
          <a:off x="235860" y="776527"/>
          <a:ext cx="8763000" cy="1952626"/>
        </p:xfrm>
        <a:graphic>
          <a:graphicData uri="http://schemas.openxmlformats.org/drawingml/2006/table">
            <a:tbl>
              <a:tblPr/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 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H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   +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        (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Initial (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Change (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Equilibrium (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Picture 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9260" y="928927"/>
            <a:ext cx="549275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6260" y="776527"/>
            <a:ext cx="9429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156426" y="1294528"/>
            <a:ext cx="784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0.10</a:t>
            </a:r>
            <a:endParaRPr lang="en-US" sz="2400" baseline="30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39741" y="1293393"/>
            <a:ext cx="784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0.00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04826" y="1286135"/>
            <a:ext cx="784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0.00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27491" y="1751728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-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x</a:t>
            </a:r>
            <a:endParaRPr lang="en-US" sz="2400" i="1" baseline="30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65305" y="1758986"/>
            <a:ext cx="518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+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x</a:t>
            </a:r>
            <a:endParaRPr lang="en-US" sz="2400" i="1" baseline="30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44906" y="1751729"/>
            <a:ext cx="518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+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x</a:t>
            </a:r>
            <a:endParaRPr lang="en-US" sz="2400" i="1" baseline="30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23135" y="2208928"/>
            <a:ext cx="5608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x</a:t>
            </a:r>
            <a:endParaRPr lang="en-US" sz="2400" i="1" baseline="30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58048" y="2201671"/>
            <a:ext cx="5608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x</a:t>
            </a:r>
            <a:endParaRPr lang="en-US" sz="2400" i="1" baseline="30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43226" y="2208701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0.10 - 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x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417693" y="3193531"/>
            <a:ext cx="17267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itchFamily="34" charset="0"/>
              </a:rPr>
              <a:t>= 6.5 x 10</a:t>
            </a:r>
            <a:r>
              <a:rPr lang="en-US" sz="2400" baseline="30000" dirty="0">
                <a:latin typeface="Arial" pitchFamily="34" charset="0"/>
              </a:rPr>
              <a:t>-2</a:t>
            </a:r>
            <a:endParaRPr lang="en-US" sz="2400" baseline="30000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9829" y="2977924"/>
            <a:ext cx="2601004" cy="85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oup 21"/>
          <p:cNvGrpSpPr/>
          <p:nvPr/>
        </p:nvGrpSpPr>
        <p:grpSpPr>
          <a:xfrm>
            <a:off x="655664" y="4308750"/>
            <a:ext cx="2750657" cy="1712685"/>
            <a:chOff x="65129" y="4949372"/>
            <a:chExt cx="2750657" cy="1712685"/>
          </a:xfrm>
        </p:grpSpPr>
        <p:sp>
          <p:nvSpPr>
            <p:cNvPr id="23" name="Rounded Rectangle 22"/>
            <p:cNvSpPr/>
            <p:nvPr/>
          </p:nvSpPr>
          <p:spPr>
            <a:xfrm>
              <a:off x="174169" y="5442857"/>
              <a:ext cx="2510990" cy="12192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64"/>
            <p:cNvGrpSpPr/>
            <p:nvPr/>
          </p:nvGrpSpPr>
          <p:grpSpPr>
            <a:xfrm>
              <a:off x="65129" y="4949372"/>
              <a:ext cx="2750657" cy="1658392"/>
              <a:chOff x="761805" y="4775204"/>
              <a:chExt cx="2750657" cy="1658392"/>
            </a:xfrm>
          </p:grpSpPr>
          <p:sp>
            <p:nvSpPr>
              <p:cNvPr id="27" name="TextBox 11"/>
              <p:cNvSpPr txBox="1">
                <a:spLocks noChangeArrowheads="1"/>
              </p:cNvSpPr>
              <p:nvPr/>
            </p:nvSpPr>
            <p:spPr bwMode="auto">
              <a:xfrm>
                <a:off x="986982" y="5449979"/>
                <a:ext cx="252548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000000"/>
                    </a:solidFill>
                    <a:latin typeface="Arial" pitchFamily="34" charset="0"/>
                    <a:ea typeface="ＭＳ Ｐゴシック" pitchFamily="34" charset="-128"/>
                  </a:rPr>
                  <a:t>If                   &gt; 400 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61805" y="4775204"/>
                <a:ext cx="27047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FF0000"/>
                    </a:solidFill>
                  </a:rPr>
                  <a:t>Can we neglect x?</a:t>
                </a:r>
              </a:p>
            </p:txBody>
          </p:sp>
          <p:grpSp>
            <p:nvGrpSpPr>
              <p:cNvPr id="26" name="Group 12"/>
              <p:cNvGrpSpPr>
                <a:grpSpLocks/>
              </p:cNvGrpSpPr>
              <p:nvPr/>
            </p:nvGrpSpPr>
            <p:grpSpPr bwMode="auto">
              <a:xfrm>
                <a:off x="1211810" y="5254149"/>
                <a:ext cx="1393330" cy="772006"/>
                <a:chOff x="2269529" y="2877500"/>
                <a:chExt cx="1393330" cy="772583"/>
              </a:xfrm>
            </p:grpSpPr>
            <p:sp>
              <p:nvSpPr>
                <p:cNvPr id="29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2269529" y="2877500"/>
                  <a:ext cx="1393330" cy="7725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fontAlgn="base" hangingPunct="0">
                    <a:spcBef>
                      <a:spcPts val="500"/>
                    </a:spcBef>
                    <a:spcAft>
                      <a:spcPct val="0"/>
                    </a:spcAft>
                  </a:pPr>
                  <a:r>
                    <a:rPr lang="en-US" sz="2000" dirty="0">
                      <a:solidFill>
                        <a:srgbClr val="000000"/>
                      </a:solidFill>
                    </a:rPr>
                    <a:t>[H</a:t>
                  </a:r>
                  <a:r>
                    <a:rPr lang="en-US" sz="2000" baseline="-25000" dirty="0">
                      <a:solidFill>
                        <a:srgbClr val="000000"/>
                      </a:solidFill>
                    </a:rPr>
                    <a:t>2</a:t>
                  </a:r>
                  <a:r>
                    <a:rPr lang="en-US" sz="2000" dirty="0">
                      <a:solidFill>
                        <a:srgbClr val="000000"/>
                      </a:solidFill>
                    </a:rPr>
                    <a:t>C</a:t>
                  </a:r>
                  <a:r>
                    <a:rPr lang="en-US" sz="2000" baseline="-25000" dirty="0">
                      <a:solidFill>
                        <a:srgbClr val="000000"/>
                      </a:solidFill>
                    </a:rPr>
                    <a:t>2</a:t>
                  </a:r>
                  <a:r>
                    <a:rPr lang="en-US" sz="2000" dirty="0">
                      <a:solidFill>
                        <a:srgbClr val="000000"/>
                      </a:solidFill>
                    </a:rPr>
                    <a:t>O</a:t>
                  </a:r>
                  <a:r>
                    <a:rPr lang="en-US" sz="2000" baseline="-25000" dirty="0">
                      <a:solidFill>
                        <a:srgbClr val="000000"/>
                      </a:solidFill>
                    </a:rPr>
                    <a:t>4</a:t>
                  </a:r>
                  <a:r>
                    <a:rPr lang="en-US" sz="2000" dirty="0">
                      <a:solidFill>
                        <a:srgbClr val="000000"/>
                      </a:solidFill>
                    </a:rPr>
                    <a:t>]</a:t>
                  </a:r>
                  <a:r>
                    <a:rPr lang="en-US" sz="2000" baseline="-25000" dirty="0">
                      <a:solidFill>
                        <a:srgbClr val="000000"/>
                      </a:solidFill>
                    </a:rPr>
                    <a:t>0</a:t>
                  </a:r>
                  <a:r>
                    <a:rPr lang="en-US" sz="2000" dirty="0">
                      <a:solidFill>
                        <a:srgbClr val="000000"/>
                      </a:solidFill>
                    </a:rPr>
                    <a:t> </a:t>
                  </a:r>
                </a:p>
                <a:p>
                  <a:pPr algn="ctr" eaLnBrk="0" fontAlgn="base" hangingPunct="0">
                    <a:spcBef>
                      <a:spcPts val="500"/>
                    </a:spcBef>
                    <a:spcAft>
                      <a:spcPct val="0"/>
                    </a:spcAft>
                  </a:pPr>
                  <a:r>
                    <a:rPr lang="en-US" sz="2000" i="1" dirty="0">
                      <a:solidFill>
                        <a:srgbClr val="000000"/>
                      </a:solidFill>
                      <a:latin typeface="Arial" pitchFamily="34" charset="0"/>
                      <a:ea typeface="ＭＳ Ｐゴシック" pitchFamily="34" charset="-128"/>
                    </a:rPr>
                    <a:t>K</a:t>
                  </a:r>
                  <a:r>
                    <a:rPr lang="en-US" sz="2000" baseline="-25000" dirty="0">
                      <a:solidFill>
                        <a:srgbClr val="000000"/>
                      </a:solidFill>
                      <a:latin typeface="Arial" pitchFamily="34" charset="0"/>
                      <a:ea typeface="ＭＳ Ｐゴシック" pitchFamily="34" charset="-128"/>
                    </a:rPr>
                    <a:t>a1</a:t>
                  </a:r>
                </a:p>
              </p:txBody>
            </p:sp>
            <p:cxnSp>
              <p:nvCxnSpPr>
                <p:cNvPr id="30" name="Straight Connector 5"/>
                <p:cNvCxnSpPr>
                  <a:cxnSpLocks noChangeShapeType="1"/>
                </p:cNvCxnSpPr>
                <p:nvPr/>
              </p:nvCxnSpPr>
              <p:spPr bwMode="auto">
                <a:xfrm>
                  <a:off x="2349500" y="3276600"/>
                  <a:ext cx="114662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28" name="Rectangle 27"/>
              <p:cNvSpPr/>
              <p:nvPr/>
            </p:nvSpPr>
            <p:spPr bwMode="auto">
              <a:xfrm>
                <a:off x="896267" y="6033486"/>
                <a:ext cx="254362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dirty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</a:rPr>
                  <a:t>we can neglect </a:t>
                </a:r>
                <a:r>
                  <a:rPr lang="en-US" sz="2000" i="1" dirty="0">
                    <a:solidFill>
                      <a:srgbClr val="000000"/>
                    </a:solidFill>
                    <a:ea typeface="ＭＳ Ｐゴシック" pitchFamily="34" charset="-128"/>
                  </a:rPr>
                  <a:t>x</a:t>
                </a:r>
                <a:endParaRPr lang="en-US" sz="2000" b="1" dirty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</p:grpSp>
      </p:grpSp>
      <p:sp>
        <p:nvSpPr>
          <p:cNvPr id="32" name="Rectangle 31"/>
          <p:cNvSpPr/>
          <p:nvPr/>
        </p:nvSpPr>
        <p:spPr>
          <a:xfrm>
            <a:off x="4344256" y="4080903"/>
            <a:ext cx="4304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</a:rPr>
              <a:t>x</a:t>
            </a:r>
            <a:r>
              <a:rPr lang="en-US" sz="2400" baseline="30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 + 6.5 x 10</a:t>
            </a:r>
            <a:r>
              <a:rPr lang="en-US" sz="2400" baseline="30000" dirty="0">
                <a:solidFill>
                  <a:srgbClr val="000000"/>
                </a:solidFill>
              </a:rPr>
              <a:t>-2</a:t>
            </a:r>
            <a:r>
              <a:rPr lang="en-US" sz="2400" i="1" dirty="0">
                <a:solidFill>
                  <a:srgbClr val="000000"/>
                </a:solidFill>
              </a:rPr>
              <a:t>x </a:t>
            </a:r>
            <a:r>
              <a:rPr lang="en-US" sz="2400" dirty="0">
                <a:solidFill>
                  <a:srgbClr val="000000"/>
                </a:solidFill>
              </a:rPr>
              <a:t>- 6.5 x 10</a:t>
            </a:r>
            <a:r>
              <a:rPr lang="en-US" sz="2400" baseline="30000" dirty="0">
                <a:solidFill>
                  <a:srgbClr val="000000"/>
                </a:solidFill>
              </a:rPr>
              <a:t>-3</a:t>
            </a:r>
            <a:r>
              <a:rPr lang="en-US" sz="2400" dirty="0">
                <a:solidFill>
                  <a:srgbClr val="000000"/>
                </a:solidFill>
              </a:rPr>
              <a:t> = 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828814" y="5865615"/>
            <a:ext cx="34579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000000"/>
                </a:solidFill>
              </a:rPr>
              <a:t>x </a:t>
            </a:r>
            <a:r>
              <a:rPr lang="en-US" sz="2400" dirty="0">
                <a:solidFill>
                  <a:srgbClr val="000000"/>
                </a:solidFill>
              </a:rPr>
              <a:t>= 0.054 </a:t>
            </a:r>
            <a:r>
              <a:rPr lang="en-US" sz="2400" i="1" dirty="0">
                <a:solidFill>
                  <a:srgbClr val="000000"/>
                </a:solidFill>
              </a:rPr>
              <a:t>M </a:t>
            </a:r>
            <a:r>
              <a:rPr lang="en-US" sz="2400" dirty="0">
                <a:solidFill>
                  <a:srgbClr val="000000"/>
                </a:solidFill>
              </a:rPr>
              <a:t> or  -0.12 </a:t>
            </a:r>
            <a:r>
              <a:rPr lang="en-US" sz="2400" i="1" dirty="0">
                <a:solidFill>
                  <a:srgbClr val="000000"/>
                </a:solidFill>
              </a:rPr>
              <a:t>M</a:t>
            </a:r>
            <a:endParaRPr lang="en-US" dirty="0"/>
          </a:p>
        </p:txBody>
      </p:sp>
      <p:pic>
        <p:nvPicPr>
          <p:cNvPr id="10240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11737" y="4607150"/>
            <a:ext cx="3079637" cy="1169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F7B5E5-F57C-4DE8-A1F5-088D3F71254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25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7588" name="Text Placeholder 2"/>
          <p:cNvSpPr>
            <a:spLocks/>
          </p:cNvSpPr>
          <p:nvPr/>
        </p:nvSpPr>
        <p:spPr bwMode="auto">
          <a:xfrm>
            <a:off x="152400" y="762000"/>
            <a:ext cx="8807450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sz="2400" dirty="0">
                <a:solidFill>
                  <a:srgbClr val="000000"/>
                </a:solidFill>
              </a:rPr>
              <a:t>Oxalic acid (H</a:t>
            </a:r>
            <a:r>
              <a:rPr lang="en-US" sz="2400" baseline="-25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C</a:t>
            </a:r>
            <a:r>
              <a:rPr lang="en-US" sz="2400" baseline="-25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O</a:t>
            </a:r>
            <a:r>
              <a:rPr lang="en-US" sz="2400" baseline="-25000" dirty="0">
                <a:solidFill>
                  <a:srgbClr val="000000"/>
                </a:solidFill>
              </a:rPr>
              <a:t>4</a:t>
            </a:r>
            <a:r>
              <a:rPr lang="en-US" sz="2400" dirty="0">
                <a:solidFill>
                  <a:srgbClr val="000000"/>
                </a:solidFill>
              </a:rPr>
              <a:t>) is a poisonous substance used chiefly as a bleaching and cleansing agent (for example, to remove bathtub rings). Calculate the concentrations of all the species present at equilibrium in a 0.10 </a:t>
            </a:r>
            <a:r>
              <a:rPr lang="en-US" sz="2400" i="1" dirty="0">
                <a:solidFill>
                  <a:srgbClr val="000000"/>
                </a:solidFill>
              </a:rPr>
              <a:t>M </a:t>
            </a:r>
            <a:r>
              <a:rPr lang="en-US" sz="2400" dirty="0">
                <a:solidFill>
                  <a:srgbClr val="000000"/>
                </a:solidFill>
              </a:rPr>
              <a:t>solution.</a:t>
            </a:r>
          </a:p>
        </p:txBody>
      </p:sp>
      <p:graphicFrame>
        <p:nvGraphicFramePr>
          <p:cNvPr id="14" name="Group 6"/>
          <p:cNvGraphicFramePr>
            <a:graphicFrameLocks noGrp="1"/>
          </p:cNvGraphicFramePr>
          <p:nvPr/>
        </p:nvGraphicFramePr>
        <p:xfrm>
          <a:off x="195942" y="2489232"/>
          <a:ext cx="8763000" cy="1038226"/>
        </p:xfrm>
        <a:graphic>
          <a:graphicData uri="http://schemas.openxmlformats.org/drawingml/2006/table">
            <a:tbl>
              <a:tblPr/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 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H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   +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        (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Equilibrium (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5" name="Picture 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9342" y="2641632"/>
            <a:ext cx="549275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6342" y="2489232"/>
            <a:ext cx="9429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7683217" y="3007251"/>
            <a:ext cx="5608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x</a:t>
            </a:r>
            <a:endParaRPr lang="en-US" sz="2400" i="1" baseline="30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818130" y="2999994"/>
            <a:ext cx="5608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x</a:t>
            </a:r>
            <a:endParaRPr lang="en-US" sz="2400" i="1" baseline="30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03308" y="3007024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0.10 - 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x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7393" y="3514301"/>
            <a:ext cx="1800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x </a:t>
            </a:r>
            <a:r>
              <a:rPr lang="en-US" sz="2400" dirty="0">
                <a:solidFill>
                  <a:srgbClr val="FF0000"/>
                </a:solidFill>
              </a:rPr>
              <a:t>= 0.054 </a:t>
            </a:r>
            <a:r>
              <a:rPr lang="en-US" sz="2400" i="1" dirty="0">
                <a:solidFill>
                  <a:srgbClr val="FF0000"/>
                </a:solidFill>
              </a:rPr>
              <a:t>M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371613" y="3666685"/>
            <a:ext cx="7104743" cy="1348061"/>
            <a:chOff x="1386127" y="4145647"/>
            <a:chExt cx="7104743" cy="1348061"/>
          </a:xfrm>
        </p:grpSpPr>
        <p:sp>
          <p:nvSpPr>
            <p:cNvPr id="28" name="Rectangle 27"/>
            <p:cNvSpPr/>
            <p:nvPr/>
          </p:nvSpPr>
          <p:spPr>
            <a:xfrm>
              <a:off x="1386127" y="4145647"/>
              <a:ext cx="7104743" cy="1348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33463" lvl="0" indent="-1033463" algn="ctr" fontAlgn="base">
                <a:spcBef>
                  <a:spcPct val="20000"/>
                </a:spcBef>
                <a:spcAft>
                  <a:spcPct val="0"/>
                </a:spcAft>
                <a:tabLst>
                  <a:tab pos="1085850" algn="l"/>
                </a:tabLst>
              </a:pPr>
              <a:r>
                <a:rPr lang="en-US" sz="2400" dirty="0">
                  <a:solidFill>
                    <a:srgbClr val="000000"/>
                  </a:solidFill>
                </a:rPr>
                <a:t>      [H</a:t>
              </a:r>
              <a:r>
                <a:rPr lang="en-US" sz="2400" baseline="30000" dirty="0">
                  <a:solidFill>
                    <a:srgbClr val="000000"/>
                  </a:solidFill>
                </a:rPr>
                <a:t>+</a:t>
              </a:r>
              <a:r>
                <a:rPr lang="en-US" sz="2400" dirty="0">
                  <a:solidFill>
                    <a:srgbClr val="000000"/>
                  </a:solidFill>
                </a:rPr>
                <a:t>] = 0.054 </a:t>
              </a:r>
              <a:r>
                <a:rPr lang="en-US" sz="2400" i="1" dirty="0">
                  <a:solidFill>
                    <a:srgbClr val="000000"/>
                  </a:solidFill>
                </a:rPr>
                <a:t>M</a:t>
              </a:r>
            </a:p>
            <a:p>
              <a:pPr marL="1033463" lvl="0" indent="-1033463" algn="ctr" fontAlgn="base">
                <a:spcBef>
                  <a:spcPct val="20000"/>
                </a:spcBef>
                <a:spcAft>
                  <a:spcPct val="0"/>
                </a:spcAft>
                <a:tabLst>
                  <a:tab pos="1085850" algn="l"/>
                </a:tabLst>
              </a:pPr>
              <a:r>
                <a:rPr lang="en-US" sz="2400" dirty="0">
                  <a:solidFill>
                    <a:srgbClr val="000000"/>
                  </a:solidFill>
                </a:rPr>
                <a:t>[           ] = 0.054 </a:t>
              </a:r>
              <a:r>
                <a:rPr lang="en-US" sz="2400" i="1" dirty="0">
                  <a:solidFill>
                    <a:srgbClr val="000000"/>
                  </a:solidFill>
                </a:rPr>
                <a:t>M</a:t>
              </a:r>
            </a:p>
            <a:p>
              <a:pPr marL="1033463" lvl="0" indent="-1033463" algn="ctr" fontAlgn="base">
                <a:spcBef>
                  <a:spcPct val="20000"/>
                </a:spcBef>
                <a:spcAft>
                  <a:spcPct val="0"/>
                </a:spcAft>
                <a:tabLst>
                  <a:tab pos="1085850" algn="l"/>
                </a:tabLst>
              </a:pPr>
              <a:r>
                <a:rPr lang="en-US" sz="2400" dirty="0">
                  <a:solidFill>
                    <a:srgbClr val="000000"/>
                  </a:solidFill>
                </a:rPr>
                <a:t>[H</a:t>
              </a:r>
              <a:r>
                <a:rPr lang="en-US" sz="2400" baseline="-25000" dirty="0">
                  <a:solidFill>
                    <a:srgbClr val="000000"/>
                  </a:solidFill>
                </a:rPr>
                <a:t>2</a:t>
              </a:r>
              <a:r>
                <a:rPr lang="en-US" sz="2400" dirty="0">
                  <a:solidFill>
                    <a:srgbClr val="000000"/>
                  </a:solidFill>
                </a:rPr>
                <a:t>C</a:t>
              </a:r>
              <a:r>
                <a:rPr lang="en-US" sz="2400" baseline="-25000" dirty="0">
                  <a:solidFill>
                    <a:srgbClr val="000000"/>
                  </a:solidFill>
                </a:rPr>
                <a:t>2</a:t>
              </a:r>
              <a:r>
                <a:rPr lang="en-US" sz="2400" dirty="0">
                  <a:solidFill>
                    <a:srgbClr val="000000"/>
                  </a:solidFill>
                </a:rPr>
                <a:t>O</a:t>
              </a:r>
              <a:r>
                <a:rPr lang="en-US" sz="2400" baseline="-25000" dirty="0">
                  <a:solidFill>
                    <a:srgbClr val="000000"/>
                  </a:solidFill>
                </a:rPr>
                <a:t>4</a:t>
              </a:r>
              <a:r>
                <a:rPr lang="en-US" sz="2400" dirty="0">
                  <a:solidFill>
                    <a:srgbClr val="000000"/>
                  </a:solidFill>
                </a:rPr>
                <a:t>] = 0.046 </a:t>
              </a:r>
              <a:r>
                <a:rPr lang="en-US" sz="2400" i="1" dirty="0">
                  <a:solidFill>
                    <a:srgbClr val="000000"/>
                  </a:solidFill>
                </a:rPr>
                <a:t>M</a:t>
              </a:r>
            </a:p>
          </p:txBody>
        </p:sp>
        <p:pic>
          <p:nvPicPr>
            <p:cNvPr id="29" name="Picture 4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59200" y="4601061"/>
              <a:ext cx="942975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" name="Rectangle 30"/>
          <p:cNvSpPr/>
          <p:nvPr/>
        </p:nvSpPr>
        <p:spPr>
          <a:xfrm>
            <a:off x="478962" y="5180160"/>
            <a:ext cx="83892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the major species are  HC</a:t>
            </a:r>
            <a:r>
              <a:rPr lang="en-US" sz="2400" baseline="-25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O</a:t>
            </a:r>
            <a:r>
              <a:rPr lang="en-US" sz="2400" baseline="-25000" dirty="0">
                <a:solidFill>
                  <a:srgbClr val="000000"/>
                </a:solidFill>
              </a:rPr>
              <a:t>4</a:t>
            </a:r>
            <a:r>
              <a:rPr lang="en-US" sz="2400" baseline="30000" dirty="0">
                <a:solidFill>
                  <a:srgbClr val="000000"/>
                </a:solidFill>
              </a:rPr>
              <a:t>-</a:t>
            </a:r>
            <a:r>
              <a:rPr lang="en-US" sz="2400" dirty="0">
                <a:solidFill>
                  <a:srgbClr val="000000"/>
                </a:solidFill>
              </a:rPr>
              <a:t>, which acts as the acid in the second stage of ionization to generate more H</a:t>
            </a:r>
            <a:r>
              <a:rPr lang="en-US" sz="2400" baseline="30000" dirty="0">
                <a:solidFill>
                  <a:srgbClr val="000000"/>
                </a:solidFill>
              </a:rPr>
              <a:t>+</a:t>
            </a:r>
            <a:r>
              <a:rPr lang="en-US" sz="2400" dirty="0">
                <a:solidFill>
                  <a:srgbClr val="000000"/>
                </a:solidFill>
              </a:rPr>
              <a:t>, and C</a:t>
            </a:r>
            <a:r>
              <a:rPr lang="en-US" sz="2400" baseline="-25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O</a:t>
            </a:r>
            <a:r>
              <a:rPr lang="en-US" sz="2400" baseline="-25000" dirty="0">
                <a:solidFill>
                  <a:srgbClr val="000000"/>
                </a:solidFill>
              </a:rPr>
              <a:t>4</a:t>
            </a:r>
            <a:r>
              <a:rPr lang="en-US" sz="2400" baseline="30000" dirty="0">
                <a:solidFill>
                  <a:srgbClr val="000000"/>
                </a:solidFill>
              </a:rPr>
              <a:t>2-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  <a:endParaRPr lang="en-US" dirty="0"/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1516743" y="6252022"/>
          <a:ext cx="6324600" cy="519113"/>
        </p:xfrm>
        <a:graphic>
          <a:graphicData uri="http://schemas.openxmlformats.org/drawingml/2006/table">
            <a:tbl>
              <a:tblPr/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HC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 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H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   +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2-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3" name="Picture 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6085" y="6393537"/>
            <a:ext cx="549275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5" name="Straight Connector 34"/>
          <p:cNvCxnSpPr/>
          <p:nvPr/>
        </p:nvCxnSpPr>
        <p:spPr>
          <a:xfrm>
            <a:off x="4122057" y="4093029"/>
            <a:ext cx="21045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606800" y="4579257"/>
            <a:ext cx="26343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419599" y="6720117"/>
            <a:ext cx="9652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582056" y="6705602"/>
            <a:ext cx="16110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738BC-4716-43AD-A48F-7E44E055A7F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graphicFrame>
        <p:nvGraphicFramePr>
          <p:cNvPr id="115717" name="Group 5"/>
          <p:cNvGraphicFramePr>
            <a:graphicFrameLocks noGrp="1"/>
          </p:cNvGraphicFramePr>
          <p:nvPr/>
        </p:nvGraphicFramePr>
        <p:xfrm>
          <a:off x="228600" y="2133600"/>
          <a:ext cx="8763000" cy="1952626"/>
        </p:xfrm>
        <a:graphic>
          <a:graphicData uri="http://schemas.openxmlformats.org/drawingml/2006/table">
            <a:tbl>
              <a:tblPr/>
              <a:tblGrid>
                <a:gridCol w="243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        (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 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 H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    +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        (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Initial (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Change (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Equilibrium (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3756" name="Picture 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2133600"/>
            <a:ext cx="9429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57" name="Picture 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1688" y="2325688"/>
            <a:ext cx="549275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58" name="Picture 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2133600"/>
            <a:ext cx="7715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1093335" y="734797"/>
            <a:ext cx="7104743" cy="947539"/>
            <a:chOff x="1386127" y="4145647"/>
            <a:chExt cx="7104743" cy="947539"/>
          </a:xfrm>
        </p:grpSpPr>
        <p:sp>
          <p:nvSpPr>
            <p:cNvPr id="13" name="Rectangle 12"/>
            <p:cNvSpPr/>
            <p:nvPr/>
          </p:nvSpPr>
          <p:spPr>
            <a:xfrm>
              <a:off x="1386127" y="4145647"/>
              <a:ext cx="7104743" cy="9048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33463" lvl="0" indent="-1033463" algn="ctr" fontAlgn="base">
                <a:spcBef>
                  <a:spcPct val="20000"/>
                </a:spcBef>
                <a:spcAft>
                  <a:spcPct val="0"/>
                </a:spcAft>
                <a:tabLst>
                  <a:tab pos="1085850" algn="l"/>
                </a:tabLst>
              </a:pPr>
              <a:r>
                <a:rPr lang="en-US" sz="2400" dirty="0">
                  <a:solidFill>
                    <a:srgbClr val="FF0000"/>
                  </a:solidFill>
                </a:rPr>
                <a:t>      [H</a:t>
              </a:r>
              <a:r>
                <a:rPr lang="en-US" sz="2400" baseline="30000" dirty="0">
                  <a:solidFill>
                    <a:srgbClr val="FF0000"/>
                  </a:solidFill>
                </a:rPr>
                <a:t>+</a:t>
              </a:r>
              <a:r>
                <a:rPr lang="en-US" sz="2400" dirty="0">
                  <a:solidFill>
                    <a:srgbClr val="FF0000"/>
                  </a:solidFill>
                </a:rPr>
                <a:t>] = 0.054 </a:t>
              </a:r>
              <a:r>
                <a:rPr lang="en-US" sz="2400" i="1" dirty="0">
                  <a:solidFill>
                    <a:srgbClr val="FF0000"/>
                  </a:solidFill>
                </a:rPr>
                <a:t>M</a:t>
              </a:r>
            </a:p>
            <a:p>
              <a:pPr marL="1033463" lvl="0" indent="-1033463" algn="ctr" fontAlgn="base">
                <a:spcBef>
                  <a:spcPct val="20000"/>
                </a:spcBef>
                <a:spcAft>
                  <a:spcPct val="0"/>
                </a:spcAft>
                <a:tabLst>
                  <a:tab pos="1085850" algn="l"/>
                </a:tabLst>
              </a:pPr>
              <a:r>
                <a:rPr lang="en-US" sz="2400" dirty="0">
                  <a:solidFill>
                    <a:srgbClr val="FF0000"/>
                  </a:solidFill>
                </a:rPr>
                <a:t>[           ] = 0.054 </a:t>
              </a:r>
              <a:r>
                <a:rPr lang="en-US" sz="2400" i="1" dirty="0">
                  <a:solidFill>
                    <a:srgbClr val="FF0000"/>
                  </a:solidFill>
                </a:rPr>
                <a:t>M</a:t>
              </a:r>
            </a:p>
          </p:txBody>
        </p:sp>
        <p:pic>
          <p:nvPicPr>
            <p:cNvPr id="14" name="Picture 4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59200" y="4601061"/>
              <a:ext cx="942975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Rectangle 16"/>
          <p:cNvSpPr/>
          <p:nvPr/>
        </p:nvSpPr>
        <p:spPr>
          <a:xfrm>
            <a:off x="87084" y="675304"/>
            <a:ext cx="25651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>
                <a:solidFill>
                  <a:srgbClr val="000000"/>
                </a:solidFill>
              </a:rPr>
              <a:t>For equilibrium 2:</a:t>
            </a:r>
            <a:endParaRPr lang="en-US" u="sng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8" y="4406684"/>
            <a:ext cx="2566988" cy="916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830517" y="5689987"/>
            <a:ext cx="22172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Arial" pitchFamily="34" charset="0"/>
              </a:rPr>
              <a:t>K</a:t>
            </a:r>
            <a:r>
              <a:rPr lang="en-US" sz="2400" baseline="-25000" dirty="0">
                <a:solidFill>
                  <a:srgbClr val="FF0000"/>
                </a:solidFill>
                <a:latin typeface="Arial" pitchFamily="34" charset="0"/>
              </a:rPr>
              <a:t>a2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</a:rPr>
              <a:t>= 6.1 x 10</a:t>
            </a:r>
            <a:r>
              <a:rPr lang="en-US" sz="2400" baseline="30000" dirty="0">
                <a:solidFill>
                  <a:srgbClr val="FF0000"/>
                </a:solidFill>
                <a:latin typeface="Arial" pitchFamily="34" charset="0"/>
              </a:rPr>
              <a:t>-5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59546" y="2659098"/>
            <a:ext cx="9557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0.054</a:t>
            </a:r>
            <a:endParaRPr lang="en-US" sz="2400" baseline="30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66460" y="2651841"/>
            <a:ext cx="9557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0.054</a:t>
            </a:r>
            <a:endParaRPr lang="en-US" sz="2400" baseline="30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717307" y="2659097"/>
            <a:ext cx="784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0.00</a:t>
            </a:r>
            <a:endParaRPr lang="en-US" sz="2400" baseline="30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316379" y="3108587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-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y</a:t>
            </a:r>
            <a:endParaRPr lang="en-US" sz="2400" i="1" baseline="30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984822" y="3101331"/>
            <a:ext cx="518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+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y</a:t>
            </a:r>
            <a:endParaRPr lang="en-US" sz="2400" i="1" baseline="30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849910" y="3108589"/>
            <a:ext cx="518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+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y</a:t>
            </a:r>
            <a:endParaRPr lang="en-US" sz="2400" i="1" baseline="30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932422" y="3580303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y</a:t>
            </a:r>
            <a:endParaRPr lang="en-US" sz="2400" i="1" baseline="30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845666" y="3573497"/>
            <a:ext cx="13821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0.054 - 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521822" y="3572364"/>
            <a:ext cx="14590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0.054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 + y</a:t>
            </a:r>
            <a:endParaRPr lang="en-US" sz="2400" i="1" baseline="300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0035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97827" y="4399869"/>
            <a:ext cx="3533320" cy="88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oup 29"/>
          <p:cNvGrpSpPr/>
          <p:nvPr/>
        </p:nvGrpSpPr>
        <p:grpSpPr>
          <a:xfrm>
            <a:off x="3309234" y="5479117"/>
            <a:ext cx="2641617" cy="1233740"/>
            <a:chOff x="174169" y="5428317"/>
            <a:chExt cx="2641617" cy="1233740"/>
          </a:xfrm>
        </p:grpSpPr>
        <p:sp>
          <p:nvSpPr>
            <p:cNvPr id="31" name="Rounded Rectangle 30"/>
            <p:cNvSpPr/>
            <p:nvPr/>
          </p:nvSpPr>
          <p:spPr>
            <a:xfrm>
              <a:off x="174169" y="5442857"/>
              <a:ext cx="2510990" cy="12192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64"/>
            <p:cNvGrpSpPr/>
            <p:nvPr/>
          </p:nvGrpSpPr>
          <p:grpSpPr>
            <a:xfrm>
              <a:off x="199591" y="5428317"/>
              <a:ext cx="2616195" cy="1179447"/>
              <a:chOff x="896267" y="5254149"/>
              <a:chExt cx="2616195" cy="1179447"/>
            </a:xfrm>
          </p:grpSpPr>
          <p:sp>
            <p:nvSpPr>
              <p:cNvPr id="33" name="TextBox 11"/>
              <p:cNvSpPr txBox="1">
                <a:spLocks noChangeArrowheads="1"/>
              </p:cNvSpPr>
              <p:nvPr/>
            </p:nvSpPr>
            <p:spPr bwMode="auto">
              <a:xfrm>
                <a:off x="986982" y="5449979"/>
                <a:ext cx="252548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000000"/>
                    </a:solidFill>
                    <a:latin typeface="Arial" pitchFamily="34" charset="0"/>
                    <a:ea typeface="ＭＳ Ｐゴシック" pitchFamily="34" charset="-128"/>
                  </a:rPr>
                  <a:t>If                   &gt; 400 </a:t>
                </a:r>
              </a:p>
            </p:txBody>
          </p:sp>
          <p:grpSp>
            <p:nvGrpSpPr>
              <p:cNvPr id="35" name="Group 12"/>
              <p:cNvGrpSpPr>
                <a:grpSpLocks/>
              </p:cNvGrpSpPr>
              <p:nvPr/>
            </p:nvGrpSpPr>
            <p:grpSpPr bwMode="auto">
              <a:xfrm>
                <a:off x="1254289" y="5254149"/>
                <a:ext cx="1308371" cy="772006"/>
                <a:chOff x="2312008" y="2877500"/>
                <a:chExt cx="1308371" cy="772583"/>
              </a:xfrm>
            </p:grpSpPr>
            <p:sp>
              <p:nvSpPr>
                <p:cNvPr id="37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2312008" y="2877500"/>
                  <a:ext cx="1308371" cy="7725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fontAlgn="base" hangingPunct="0">
                    <a:spcBef>
                      <a:spcPts val="500"/>
                    </a:spcBef>
                    <a:spcAft>
                      <a:spcPct val="0"/>
                    </a:spcAft>
                  </a:pPr>
                  <a:r>
                    <a:rPr lang="en-US" sz="2000" dirty="0">
                      <a:solidFill>
                        <a:srgbClr val="000000"/>
                      </a:solidFill>
                    </a:rPr>
                    <a:t>[HC</a:t>
                  </a:r>
                  <a:r>
                    <a:rPr lang="en-US" sz="2000" baseline="-25000" dirty="0">
                      <a:solidFill>
                        <a:srgbClr val="000000"/>
                      </a:solidFill>
                    </a:rPr>
                    <a:t>2</a:t>
                  </a:r>
                  <a:r>
                    <a:rPr lang="en-US" sz="2000" dirty="0">
                      <a:solidFill>
                        <a:srgbClr val="000000"/>
                      </a:solidFill>
                    </a:rPr>
                    <a:t>O</a:t>
                  </a:r>
                  <a:r>
                    <a:rPr lang="en-US" sz="2000" baseline="-25000" dirty="0">
                      <a:solidFill>
                        <a:srgbClr val="000000"/>
                      </a:solidFill>
                    </a:rPr>
                    <a:t>4</a:t>
                  </a:r>
                  <a:r>
                    <a:rPr lang="en-US" sz="2000" baseline="30000" dirty="0">
                      <a:solidFill>
                        <a:srgbClr val="000000"/>
                      </a:solidFill>
                    </a:rPr>
                    <a:t>-</a:t>
                  </a:r>
                  <a:r>
                    <a:rPr lang="en-US" sz="2000" dirty="0">
                      <a:solidFill>
                        <a:srgbClr val="000000"/>
                      </a:solidFill>
                    </a:rPr>
                    <a:t>]</a:t>
                  </a:r>
                  <a:r>
                    <a:rPr lang="en-US" sz="2000" baseline="-25000" dirty="0">
                      <a:solidFill>
                        <a:srgbClr val="000000"/>
                      </a:solidFill>
                    </a:rPr>
                    <a:t>0</a:t>
                  </a:r>
                  <a:r>
                    <a:rPr lang="en-US" sz="2000" dirty="0">
                      <a:solidFill>
                        <a:srgbClr val="000000"/>
                      </a:solidFill>
                    </a:rPr>
                    <a:t> </a:t>
                  </a:r>
                </a:p>
                <a:p>
                  <a:pPr algn="ctr" eaLnBrk="0" fontAlgn="base" hangingPunct="0">
                    <a:spcBef>
                      <a:spcPts val="500"/>
                    </a:spcBef>
                    <a:spcAft>
                      <a:spcPct val="0"/>
                    </a:spcAft>
                  </a:pPr>
                  <a:r>
                    <a:rPr lang="en-US" sz="2000" i="1" dirty="0">
                      <a:solidFill>
                        <a:srgbClr val="000000"/>
                      </a:solidFill>
                      <a:latin typeface="Arial" pitchFamily="34" charset="0"/>
                      <a:ea typeface="ＭＳ Ｐゴシック" pitchFamily="34" charset="-128"/>
                    </a:rPr>
                    <a:t>K</a:t>
                  </a:r>
                  <a:r>
                    <a:rPr lang="en-US" sz="2000" baseline="-25000" dirty="0">
                      <a:solidFill>
                        <a:srgbClr val="000000"/>
                      </a:solidFill>
                      <a:latin typeface="Arial" pitchFamily="34" charset="0"/>
                      <a:ea typeface="ＭＳ Ｐゴシック" pitchFamily="34" charset="-128"/>
                    </a:rPr>
                    <a:t>a2</a:t>
                  </a:r>
                </a:p>
              </p:txBody>
            </p:sp>
            <p:cxnSp>
              <p:nvCxnSpPr>
                <p:cNvPr id="38" name="Straight Connector 5"/>
                <p:cNvCxnSpPr>
                  <a:cxnSpLocks noChangeShapeType="1"/>
                </p:cNvCxnSpPr>
                <p:nvPr/>
              </p:nvCxnSpPr>
              <p:spPr bwMode="auto">
                <a:xfrm>
                  <a:off x="2349500" y="3276600"/>
                  <a:ext cx="114662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36" name="Rectangle 35"/>
              <p:cNvSpPr/>
              <p:nvPr/>
            </p:nvSpPr>
            <p:spPr bwMode="auto">
              <a:xfrm>
                <a:off x="896267" y="6033486"/>
                <a:ext cx="254362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dirty="0">
                    <a:solidFill>
                      <a:srgbClr val="000000"/>
                    </a:solidFill>
                    <a:latin typeface="Arial" charset="0"/>
                    <a:ea typeface="ＭＳ Ｐゴシック" pitchFamily="34" charset="-128"/>
                  </a:rPr>
                  <a:t>we can neglect </a:t>
                </a:r>
                <a:r>
                  <a:rPr lang="en-US" sz="2000" i="1" dirty="0">
                    <a:solidFill>
                      <a:srgbClr val="000000"/>
                    </a:solidFill>
                    <a:ea typeface="ＭＳ Ｐゴシック" pitchFamily="34" charset="-128"/>
                  </a:rPr>
                  <a:t>y</a:t>
                </a:r>
                <a:endParaRPr lang="en-US" sz="2000" b="1" dirty="0">
                  <a:solidFill>
                    <a:srgbClr val="000000"/>
                  </a:solidFill>
                  <a:latin typeface="Arial" charset="0"/>
                  <a:ea typeface="ＭＳ Ｐゴシック" pitchFamily="34" charset="-128"/>
                </a:endParaRPr>
              </a:p>
            </p:txBody>
          </p:sp>
        </p:grpSp>
      </p:grpSp>
      <p:sp>
        <p:nvSpPr>
          <p:cNvPr id="39" name="Rectangle 38"/>
          <p:cNvSpPr/>
          <p:nvPr/>
        </p:nvSpPr>
        <p:spPr>
          <a:xfrm>
            <a:off x="6153925" y="5639191"/>
            <a:ext cx="2409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sz="2400" dirty="0">
                <a:solidFill>
                  <a:srgbClr val="000000"/>
                </a:solidFill>
              </a:rPr>
              <a:t>y  = 6.1 x 10</a:t>
            </a:r>
            <a:r>
              <a:rPr lang="en-US" sz="2400" baseline="30000" dirty="0">
                <a:solidFill>
                  <a:srgbClr val="000000"/>
                </a:solidFill>
              </a:rPr>
              <a:t>-5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i="1" dirty="0">
                <a:solidFill>
                  <a:srgbClr val="000000"/>
                </a:solidFill>
              </a:rPr>
              <a:t>M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7126515" y="4499428"/>
            <a:ext cx="232228" cy="3338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77315" y="4942114"/>
            <a:ext cx="232228" cy="3338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F7B5E5-F57C-4DE8-A1F5-088D3F712543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7588" name="Text Placeholder 2"/>
          <p:cNvSpPr>
            <a:spLocks/>
          </p:cNvSpPr>
          <p:nvPr/>
        </p:nvSpPr>
        <p:spPr bwMode="auto">
          <a:xfrm>
            <a:off x="152400" y="762000"/>
            <a:ext cx="8807450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sz="2400" dirty="0">
                <a:solidFill>
                  <a:srgbClr val="000000"/>
                </a:solidFill>
              </a:rPr>
              <a:t>Oxalic acid (H</a:t>
            </a:r>
            <a:r>
              <a:rPr lang="en-US" sz="2400" baseline="-25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C</a:t>
            </a:r>
            <a:r>
              <a:rPr lang="en-US" sz="2400" baseline="-25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O</a:t>
            </a:r>
            <a:r>
              <a:rPr lang="en-US" sz="2400" baseline="-25000" dirty="0">
                <a:solidFill>
                  <a:srgbClr val="000000"/>
                </a:solidFill>
              </a:rPr>
              <a:t>4</a:t>
            </a:r>
            <a:r>
              <a:rPr lang="en-US" sz="2400" dirty="0">
                <a:solidFill>
                  <a:srgbClr val="000000"/>
                </a:solidFill>
              </a:rPr>
              <a:t>) is a poisonous substance used chiefly as a bleaching and cleansing agent (for example, to remove bathtub rings). Calculate the concentrations of all the species present at equilibrium in a 0.10 </a:t>
            </a:r>
            <a:r>
              <a:rPr lang="en-US" sz="2400" i="1" dirty="0">
                <a:solidFill>
                  <a:srgbClr val="000000"/>
                </a:solidFill>
              </a:rPr>
              <a:t>M </a:t>
            </a:r>
            <a:r>
              <a:rPr lang="en-US" sz="2400" dirty="0">
                <a:solidFill>
                  <a:srgbClr val="000000"/>
                </a:solidFill>
              </a:rPr>
              <a:t>solution.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32251" y="2674254"/>
          <a:ext cx="6324600" cy="519113"/>
        </p:xfrm>
        <a:graphic>
          <a:graphicData uri="http://schemas.openxmlformats.org/drawingml/2006/table">
            <a:tbl>
              <a:tblPr/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 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H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   +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HC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Picture 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1593" y="2815769"/>
            <a:ext cx="549275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39510" y="3320143"/>
          <a:ext cx="6324600" cy="519113"/>
        </p:xfrm>
        <a:graphic>
          <a:graphicData uri="http://schemas.openxmlformats.org/drawingml/2006/table">
            <a:tbl>
              <a:tblPr/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HC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 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  H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   +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2-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Picture 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8852" y="3461658"/>
            <a:ext cx="549275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98460" y="2343148"/>
            <a:ext cx="11256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0.10 </a:t>
            </a:r>
            <a:r>
              <a:rPr lang="en-US" sz="2400" i="1" dirty="0">
                <a:solidFill>
                  <a:srgbClr val="FF0000"/>
                </a:solidFill>
              </a:rPr>
              <a:t>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64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4639" y="2560864"/>
            <a:ext cx="1924275" cy="647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0559" y="3245540"/>
            <a:ext cx="1885811" cy="67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1502202" y="4274388"/>
            <a:ext cx="8807450" cy="2459787"/>
            <a:chOff x="152400" y="2068260"/>
            <a:chExt cx="8807450" cy="2459787"/>
          </a:xfrm>
        </p:grpSpPr>
        <p:sp>
          <p:nvSpPr>
            <p:cNvPr id="18" name="Text Placeholder 2"/>
            <p:cNvSpPr>
              <a:spLocks/>
            </p:cNvSpPr>
            <p:nvPr/>
          </p:nvSpPr>
          <p:spPr bwMode="auto">
            <a:xfrm>
              <a:off x="152400" y="2068260"/>
              <a:ext cx="8807450" cy="2459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sz="2400" dirty="0">
                  <a:solidFill>
                    <a:srgbClr val="000000"/>
                  </a:solidFill>
                </a:rPr>
                <a:t>[H</a:t>
              </a:r>
              <a:r>
                <a:rPr lang="en-US" sz="2400" baseline="-25000" dirty="0">
                  <a:solidFill>
                    <a:srgbClr val="000000"/>
                  </a:solidFill>
                </a:rPr>
                <a:t>2</a:t>
              </a:r>
              <a:r>
                <a:rPr lang="en-US" sz="2400" dirty="0">
                  <a:solidFill>
                    <a:srgbClr val="000000"/>
                  </a:solidFill>
                </a:rPr>
                <a:t>C</a:t>
              </a:r>
              <a:r>
                <a:rPr lang="en-US" sz="2400" baseline="-25000" dirty="0">
                  <a:solidFill>
                    <a:srgbClr val="000000"/>
                  </a:solidFill>
                </a:rPr>
                <a:t>2</a:t>
              </a:r>
              <a:r>
                <a:rPr lang="en-US" sz="2400" dirty="0">
                  <a:solidFill>
                    <a:srgbClr val="000000"/>
                  </a:solidFill>
                </a:rPr>
                <a:t>O</a:t>
              </a:r>
              <a:r>
                <a:rPr lang="en-US" sz="2400" baseline="-25000" dirty="0">
                  <a:solidFill>
                    <a:srgbClr val="000000"/>
                  </a:solidFill>
                </a:rPr>
                <a:t>4</a:t>
              </a:r>
              <a:r>
                <a:rPr lang="en-US" sz="2400" dirty="0">
                  <a:solidFill>
                    <a:srgbClr val="000000"/>
                  </a:solidFill>
                </a:rPr>
                <a:t>] = </a:t>
              </a:r>
              <a:r>
                <a:rPr lang="en-US" sz="2400" b="1" dirty="0">
                  <a:solidFill>
                    <a:srgbClr val="000000"/>
                  </a:solidFill>
                </a:rPr>
                <a:t>0.046 </a:t>
              </a:r>
              <a:r>
                <a:rPr lang="en-US" sz="2400" b="1" i="1" dirty="0">
                  <a:solidFill>
                    <a:srgbClr val="000000"/>
                  </a:solidFill>
                </a:rPr>
                <a:t>M</a:t>
              </a:r>
            </a:p>
            <a:p>
              <a:pPr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sz="2400" dirty="0">
                  <a:solidFill>
                    <a:srgbClr val="000000"/>
                  </a:solidFill>
                </a:rPr>
                <a:t>[           ] = (0.054 - 6.1 x 10</a:t>
              </a:r>
              <a:r>
                <a:rPr lang="en-US" sz="2400" baseline="30000" dirty="0">
                  <a:solidFill>
                    <a:srgbClr val="000000"/>
                  </a:solidFill>
                </a:rPr>
                <a:t>-5</a:t>
              </a:r>
              <a:r>
                <a:rPr lang="en-US" sz="2400" dirty="0">
                  <a:solidFill>
                    <a:srgbClr val="000000"/>
                  </a:solidFill>
                </a:rPr>
                <a:t>) </a:t>
              </a:r>
              <a:r>
                <a:rPr lang="en-US" sz="2400" i="1" dirty="0">
                  <a:solidFill>
                    <a:srgbClr val="000000"/>
                  </a:solidFill>
                </a:rPr>
                <a:t>M </a:t>
              </a:r>
              <a:r>
                <a:rPr lang="en-US" sz="2400" dirty="0">
                  <a:solidFill>
                    <a:srgbClr val="000000"/>
                  </a:solidFill>
                </a:rPr>
                <a:t>= </a:t>
              </a:r>
              <a:r>
                <a:rPr lang="en-US" sz="2400" b="1" dirty="0">
                  <a:solidFill>
                    <a:srgbClr val="000000"/>
                  </a:solidFill>
                </a:rPr>
                <a:t>0.054 </a:t>
              </a:r>
              <a:r>
                <a:rPr lang="en-US" sz="2400" b="1" i="1" dirty="0">
                  <a:solidFill>
                    <a:srgbClr val="000000"/>
                  </a:solidFill>
                </a:rPr>
                <a:t>M</a:t>
              </a:r>
            </a:p>
            <a:p>
              <a:pPr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sz="2400" dirty="0">
                  <a:solidFill>
                    <a:srgbClr val="000000"/>
                  </a:solidFill>
                </a:rPr>
                <a:t>[H</a:t>
              </a:r>
              <a:r>
                <a:rPr lang="en-US" sz="2400" baseline="30000" dirty="0">
                  <a:solidFill>
                    <a:srgbClr val="000000"/>
                  </a:solidFill>
                </a:rPr>
                <a:t>+</a:t>
              </a:r>
              <a:r>
                <a:rPr lang="en-US" sz="2400" dirty="0">
                  <a:solidFill>
                    <a:srgbClr val="000000"/>
                  </a:solidFill>
                </a:rPr>
                <a:t>] = (0.054 + 6.1 x 10</a:t>
              </a:r>
              <a:r>
                <a:rPr lang="en-US" sz="2400" baseline="30000" dirty="0">
                  <a:solidFill>
                    <a:srgbClr val="000000"/>
                  </a:solidFill>
                </a:rPr>
                <a:t>-5</a:t>
              </a:r>
              <a:r>
                <a:rPr lang="en-US" sz="2400" dirty="0">
                  <a:solidFill>
                    <a:srgbClr val="000000"/>
                  </a:solidFill>
                </a:rPr>
                <a:t>) </a:t>
              </a:r>
              <a:r>
                <a:rPr lang="en-US" sz="2400" i="1" dirty="0">
                  <a:solidFill>
                    <a:srgbClr val="000000"/>
                  </a:solidFill>
                </a:rPr>
                <a:t>M </a:t>
              </a:r>
              <a:r>
                <a:rPr lang="en-US" sz="2400" dirty="0">
                  <a:solidFill>
                    <a:srgbClr val="000000"/>
                  </a:solidFill>
                </a:rPr>
                <a:t>= </a:t>
              </a:r>
              <a:r>
                <a:rPr lang="en-US" sz="2400" b="1" dirty="0">
                  <a:solidFill>
                    <a:srgbClr val="000000"/>
                  </a:solidFill>
                </a:rPr>
                <a:t>0.054 </a:t>
              </a:r>
              <a:r>
                <a:rPr lang="en-US" sz="2400" b="1" i="1" dirty="0">
                  <a:solidFill>
                    <a:srgbClr val="000000"/>
                  </a:solidFill>
                </a:rPr>
                <a:t>M</a:t>
              </a:r>
            </a:p>
            <a:p>
              <a:pPr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sz="2400" dirty="0">
                  <a:solidFill>
                    <a:srgbClr val="000000"/>
                  </a:solidFill>
                </a:rPr>
                <a:t>[         ] = </a:t>
              </a:r>
              <a:r>
                <a:rPr lang="en-US" sz="2400" b="1" dirty="0">
                  <a:solidFill>
                    <a:srgbClr val="000000"/>
                  </a:solidFill>
                </a:rPr>
                <a:t>6.1 x 10</a:t>
              </a:r>
              <a:r>
                <a:rPr lang="en-US" sz="2400" b="1" baseline="30000" dirty="0">
                  <a:solidFill>
                    <a:srgbClr val="000000"/>
                  </a:solidFill>
                </a:rPr>
                <a:t>-5</a:t>
              </a:r>
              <a:r>
                <a:rPr lang="en-US" sz="2400" b="1" dirty="0">
                  <a:solidFill>
                    <a:srgbClr val="000000"/>
                  </a:solidFill>
                </a:rPr>
                <a:t> </a:t>
              </a:r>
              <a:r>
                <a:rPr lang="en-US" sz="2400" b="1" i="1" dirty="0">
                  <a:solidFill>
                    <a:srgbClr val="000000"/>
                  </a:solidFill>
                </a:rPr>
                <a:t>M</a:t>
              </a:r>
            </a:p>
            <a:p>
              <a:pPr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sz="2400" dirty="0">
                  <a:solidFill>
                    <a:srgbClr val="000000"/>
                  </a:solidFill>
                </a:rPr>
                <a:t>[OH</a:t>
              </a:r>
              <a:r>
                <a:rPr lang="en-US" sz="2400" baseline="30000" dirty="0">
                  <a:solidFill>
                    <a:srgbClr val="000000"/>
                  </a:solidFill>
                </a:rPr>
                <a:t>-</a:t>
              </a:r>
              <a:r>
                <a:rPr lang="en-US" sz="2400" dirty="0">
                  <a:solidFill>
                    <a:srgbClr val="000000"/>
                  </a:solidFill>
                </a:rPr>
                <a:t>] = 1.0 x 10</a:t>
              </a:r>
              <a:r>
                <a:rPr lang="en-US" sz="2400" baseline="30000" dirty="0">
                  <a:solidFill>
                    <a:srgbClr val="000000"/>
                  </a:solidFill>
                </a:rPr>
                <a:t>-14</a:t>
              </a:r>
              <a:r>
                <a:rPr lang="en-US" sz="2400" dirty="0">
                  <a:solidFill>
                    <a:srgbClr val="000000"/>
                  </a:solidFill>
                </a:rPr>
                <a:t>/0.054 = </a:t>
              </a:r>
              <a:r>
                <a:rPr lang="en-US" sz="2400" b="1" dirty="0">
                  <a:solidFill>
                    <a:srgbClr val="000000"/>
                  </a:solidFill>
                </a:rPr>
                <a:t>1.9 x 10</a:t>
              </a:r>
              <a:r>
                <a:rPr lang="en-US" sz="2400" b="1" baseline="30000" dirty="0">
                  <a:solidFill>
                    <a:srgbClr val="000000"/>
                  </a:solidFill>
                </a:rPr>
                <a:t>-13</a:t>
              </a:r>
              <a:r>
                <a:rPr lang="en-US" sz="2400" b="1" dirty="0">
                  <a:solidFill>
                    <a:srgbClr val="000000"/>
                  </a:solidFill>
                </a:rPr>
                <a:t> </a:t>
              </a:r>
              <a:r>
                <a:rPr lang="en-US" sz="2400" b="1" i="1" dirty="0">
                  <a:solidFill>
                    <a:srgbClr val="000000"/>
                  </a:solidFill>
                </a:rPr>
                <a:t>M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9278" y="2514600"/>
              <a:ext cx="942975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2114" y="3429000"/>
              <a:ext cx="771525" cy="479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Rectangle 20"/>
          <p:cNvSpPr/>
          <p:nvPr/>
        </p:nvSpPr>
        <p:spPr>
          <a:xfrm>
            <a:off x="6556404" y="2083287"/>
            <a:ext cx="22172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Arial" pitchFamily="34" charset="0"/>
              </a:rPr>
              <a:t>K</a:t>
            </a:r>
            <a:r>
              <a:rPr lang="en-US" sz="2400" baseline="-25000" dirty="0">
                <a:solidFill>
                  <a:srgbClr val="FF0000"/>
                </a:solidFill>
                <a:latin typeface="Arial" pitchFamily="34" charset="0"/>
              </a:rPr>
              <a:t>a1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</a:rPr>
              <a:t>= 6.5 x 10</a:t>
            </a:r>
            <a:r>
              <a:rPr lang="en-US" sz="2400" baseline="30000" dirty="0">
                <a:solidFill>
                  <a:srgbClr val="FF0000"/>
                </a:solidFill>
                <a:latin typeface="Arial" pitchFamily="34" charset="0"/>
              </a:rPr>
              <a:t>-2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07202" y="3933757"/>
            <a:ext cx="22172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Arial" pitchFamily="34" charset="0"/>
              </a:rPr>
              <a:t>K</a:t>
            </a:r>
            <a:r>
              <a:rPr lang="en-US" sz="2400" baseline="-25000" dirty="0">
                <a:solidFill>
                  <a:srgbClr val="FF0000"/>
                </a:solidFill>
                <a:latin typeface="Arial" pitchFamily="34" charset="0"/>
              </a:rPr>
              <a:t>a2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</a:rPr>
              <a:t>= 6.1 x 10</a:t>
            </a:r>
            <a:r>
              <a:rPr lang="en-US" sz="2400" baseline="30000" dirty="0">
                <a:solidFill>
                  <a:srgbClr val="FF0000"/>
                </a:solidFill>
                <a:latin typeface="Arial" pitchFamily="34" charset="0"/>
              </a:rPr>
              <a:t>-5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02984-A0B1-42DE-AB6E-0FAB9D1F536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28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Example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892627" y="1131888"/>
            <a:ext cx="7409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Calculate the pH of a 0.10 M solution of H</a:t>
            </a:r>
            <a:r>
              <a:rPr lang="en-US" sz="2800" baseline="-25000" dirty="0"/>
              <a:t>3</a:t>
            </a:r>
            <a:r>
              <a:rPr lang="en-US" sz="2800" dirty="0"/>
              <a:t>PO</a:t>
            </a:r>
            <a:r>
              <a:rPr lang="en-US" sz="2800" baseline="-25000" dirty="0"/>
              <a:t>4</a:t>
            </a:r>
            <a:r>
              <a:rPr lang="en-US" sz="2800" dirty="0"/>
              <a:t>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2166240"/>
            <a:ext cx="8229600" cy="1680043"/>
          </a:xfrm>
          <a:prstGeom prst="rect">
            <a:avLst/>
          </a:prstGeom>
        </p:spPr>
        <p:txBody>
          <a:bodyPr/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</a:t>
            </a:r>
            <a:r>
              <a:rPr kumimoji="0" lang="en-US" sz="2400" b="0" i="0" u="none" strike="noStrike" kern="120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PO</a:t>
            </a:r>
            <a:r>
              <a:rPr kumimoji="0" lang="en-US" sz="2400" b="0" i="0" u="none" strike="noStrike" kern="120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(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aq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Lucida Sans Unicode" pitchFamily="34" charset="0"/>
              </a:rPr>
              <a:t>⇄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+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(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aq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+  H</a:t>
            </a:r>
            <a:r>
              <a:rPr kumimoji="0" lang="en-US" sz="2400" b="0" i="0" u="none" strike="noStrike" kern="120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PO</a:t>
            </a:r>
            <a:r>
              <a:rPr kumimoji="0" lang="en-US" sz="2400" b="0" i="0" u="none" strike="noStrike" kern="120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4</a:t>
            </a:r>
            <a:r>
              <a:rPr kumimoji="0" lang="en-US" sz="2400" b="0" i="0" u="none" strike="noStrike" kern="1200" cap="none" spc="0" normalizeH="0" baseline="36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(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aq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    	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K</a:t>
            </a:r>
            <a:r>
              <a:rPr kumimoji="0" lang="en-US" sz="2200" b="0" i="0" u="none" strike="noStrike" kern="1200" cap="none" spc="0" normalizeH="0" baseline="-1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a1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= 7.5 x 10</a:t>
            </a:r>
            <a:r>
              <a:rPr kumimoji="0" lang="en-US" sz="22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-3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</a:t>
            </a:r>
            <a:r>
              <a:rPr kumimoji="0" lang="en-US" sz="2400" b="0" i="0" u="none" strike="noStrike" kern="120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PO</a:t>
            </a:r>
            <a:r>
              <a:rPr kumimoji="0" lang="en-US" sz="2400" b="0" i="0" u="none" strike="noStrike" kern="120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4</a:t>
            </a:r>
            <a:r>
              <a:rPr kumimoji="0" lang="en-US" sz="2400" b="0" i="0" u="none" strike="noStrike" kern="1200" cap="none" spc="0" normalizeH="0" baseline="36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(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aq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Lucida Sans Unicode" pitchFamily="34" charset="0"/>
              </a:rPr>
              <a:t>⇄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+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(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aq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+  HPO</a:t>
            </a:r>
            <a:r>
              <a:rPr kumimoji="0" lang="en-US" sz="2400" b="0" i="0" u="none" strike="noStrike" kern="120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4</a:t>
            </a:r>
            <a:r>
              <a:rPr kumimoji="0" lang="en-US" sz="2400" b="0" i="0" u="none" strike="noStrike" kern="1200" cap="none" spc="0" normalizeH="0" baseline="36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2-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(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aq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    	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K</a:t>
            </a:r>
            <a:r>
              <a:rPr kumimoji="0" lang="en-US" sz="2200" b="0" i="0" u="none" strike="noStrike" kern="1200" cap="none" spc="0" normalizeH="0" baseline="-1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a2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= 6.2 x 10</a:t>
            </a:r>
            <a:r>
              <a:rPr kumimoji="0" lang="en-US" sz="22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-8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HPO</a:t>
            </a:r>
            <a:r>
              <a:rPr kumimoji="0" lang="en-US" sz="2400" b="0" i="0" u="none" strike="noStrike" kern="120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4</a:t>
            </a:r>
            <a:r>
              <a:rPr kumimoji="0" lang="en-US" sz="2400" b="0" i="0" u="none" strike="noStrike" kern="1200" cap="none" spc="0" normalizeH="0" baseline="36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2-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(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aq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Lucida Sans Unicode" pitchFamily="34" charset="0"/>
              </a:rPr>
              <a:t>⇄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+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(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aq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+  PO</a:t>
            </a:r>
            <a:r>
              <a:rPr kumimoji="0" lang="en-US" sz="2400" b="0" i="0" u="none" strike="noStrike" kern="120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4</a:t>
            </a:r>
            <a:r>
              <a:rPr kumimoji="0" lang="en-US" sz="2400" b="0" i="0" u="none" strike="noStrike" kern="1200" cap="none" spc="0" normalizeH="0" baseline="36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3-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(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aq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     		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K</a:t>
            </a:r>
            <a:r>
              <a:rPr kumimoji="0" lang="en-US" sz="2200" b="0" i="0" u="none" strike="noStrike" kern="1200" cap="none" spc="0" normalizeH="0" baseline="-1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a3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= 4.8 x 10</a:t>
            </a:r>
            <a:r>
              <a:rPr kumimoji="0" lang="en-US" sz="22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-13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1531" y="4217792"/>
            <a:ext cx="8025039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ct val="20000"/>
              </a:spcBef>
              <a:defRPr/>
            </a:pP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Acid strength decreases in the order:  </a:t>
            </a:r>
          </a:p>
          <a:p>
            <a:pPr marL="742950" lvl="1" indent="-285750">
              <a:spcBef>
                <a:spcPct val="20000"/>
              </a:spcBef>
              <a:defRPr/>
            </a:pP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		H</a:t>
            </a:r>
            <a:r>
              <a:rPr lang="en-US" sz="2400" baseline="-12000" dirty="0">
                <a:solidFill>
                  <a:prstClr val="black"/>
                </a:solidFill>
                <a:cs typeface="Times New Roman" pitchFamily="18" charset="0"/>
              </a:rPr>
              <a:t>3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PO</a:t>
            </a:r>
            <a:r>
              <a:rPr lang="en-US" sz="2400" baseline="-12000" dirty="0">
                <a:solidFill>
                  <a:prstClr val="black"/>
                </a:solidFill>
                <a:cs typeface="Times New Roman" pitchFamily="18" charset="0"/>
              </a:rPr>
              <a:t>4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&gt;&gt; H</a:t>
            </a:r>
            <a:r>
              <a:rPr lang="en-US" sz="2400" baseline="-12000" dirty="0">
                <a:solidFill>
                  <a:prstClr val="black"/>
                </a:solidFill>
                <a:cs typeface="Times New Roman" pitchFamily="18" charset="0"/>
              </a:rPr>
              <a:t>2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PO</a:t>
            </a:r>
            <a:r>
              <a:rPr lang="en-US" sz="2400" baseline="-12000" dirty="0">
                <a:solidFill>
                  <a:prstClr val="black"/>
                </a:solidFill>
                <a:cs typeface="Times New Roman" pitchFamily="18" charset="0"/>
              </a:rPr>
              <a:t>4</a:t>
            </a:r>
            <a:r>
              <a:rPr lang="en-US" sz="2400" baseline="36000" dirty="0">
                <a:solidFill>
                  <a:prstClr val="black"/>
                </a:solidFill>
                <a:cs typeface="Times New Roman" pitchFamily="18" charset="0"/>
              </a:rPr>
              <a:t>-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&gt;&gt; HPO</a:t>
            </a:r>
            <a:r>
              <a:rPr lang="en-US" sz="2400" baseline="-12000" dirty="0">
                <a:solidFill>
                  <a:prstClr val="black"/>
                </a:solidFill>
                <a:cs typeface="Times New Roman" pitchFamily="18" charset="0"/>
              </a:rPr>
              <a:t>4</a:t>
            </a:r>
            <a:r>
              <a:rPr lang="en-US" sz="2400" baseline="36000" dirty="0">
                <a:solidFill>
                  <a:prstClr val="black"/>
                </a:solidFill>
                <a:cs typeface="Times New Roman" pitchFamily="18" charset="0"/>
              </a:rPr>
              <a:t>2-</a:t>
            </a:r>
            <a:endParaRPr lang="en-US" sz="2800" dirty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  <a:defRPr/>
            </a:pPr>
            <a:r>
              <a:rPr lang="en-US" sz="2400" dirty="0">
                <a:solidFill>
                  <a:srgbClr val="FF0000"/>
                </a:solidFill>
                <a:cs typeface="Times New Roman" pitchFamily="18" charset="0"/>
              </a:rPr>
              <a:t>pH of solution is determined mainly by ionization of H</a:t>
            </a:r>
            <a:r>
              <a:rPr lang="en-US" sz="2400" baseline="-12000" dirty="0">
                <a:solidFill>
                  <a:srgbClr val="FF0000"/>
                </a:solidFill>
                <a:cs typeface="Times New Roman" pitchFamily="18" charset="0"/>
              </a:rPr>
              <a:t>3</a:t>
            </a:r>
            <a:r>
              <a:rPr lang="en-US" sz="2400" dirty="0">
                <a:solidFill>
                  <a:srgbClr val="FF0000"/>
                </a:solidFill>
                <a:cs typeface="Times New Roman" pitchFamily="18" charset="0"/>
              </a:rPr>
              <a:t>PO</a:t>
            </a:r>
            <a:r>
              <a:rPr lang="en-US" sz="2400" baseline="-12000" dirty="0">
                <a:solidFill>
                  <a:srgbClr val="FF0000"/>
                </a:solidFill>
                <a:cs typeface="Times New Roman" pitchFamily="18" charset="0"/>
              </a:rPr>
              <a:t>4</a:t>
            </a:r>
            <a:r>
              <a:rPr lang="en-US" sz="2400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Polyprotic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4000" u="sng" dirty="0">
                <a:latin typeface="+mj-lt"/>
                <a:ea typeface="+mj-ea"/>
                <a:cs typeface="+mj-cs"/>
              </a:rPr>
              <a:t>Peptides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76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7759" y="992661"/>
            <a:ext cx="3692072" cy="143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44311" y="1389289"/>
            <a:ext cx="1494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Polypeptides</a:t>
            </a:r>
          </a:p>
          <a:p>
            <a:pPr algn="ctr"/>
            <a:r>
              <a:rPr lang="en-US" dirty="0"/>
              <a:t>Proteins</a:t>
            </a:r>
          </a:p>
        </p:txBody>
      </p:sp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1725" y="2508250"/>
            <a:ext cx="4392765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4333875" y="2876550"/>
            <a:ext cx="352425" cy="35242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067300" y="3686175"/>
            <a:ext cx="419100" cy="42862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886450" y="4762500"/>
            <a:ext cx="419100" cy="42862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286250" y="4848225"/>
            <a:ext cx="419100" cy="42862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000625" y="6076950"/>
            <a:ext cx="419100" cy="42862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162299" y="5810250"/>
            <a:ext cx="608975" cy="61912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838825" y="6162675"/>
            <a:ext cx="495300" cy="48577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911030" y="3695700"/>
            <a:ext cx="419100" cy="42862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129365" y="4900152"/>
            <a:ext cx="419100" cy="42862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180552" y="5856954"/>
            <a:ext cx="548764" cy="661834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33B01D-D3F5-47D2-A20B-7AA1EEC583B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457325" y="-7932"/>
            <a:ext cx="62293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u="sng" kern="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Neutral Salts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85800" y="923925"/>
            <a:ext cx="7772400" cy="497205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Dissociation and reaction of a neutral salt: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    	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NaCl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aq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) 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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  Na</a:t>
            </a:r>
            <a:r>
              <a:rPr kumimoji="0" lang="en-US" sz="2400" b="0" i="0" u="none" strike="noStrike" kern="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+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)  + 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Cl</a:t>
            </a:r>
            <a:r>
              <a:rPr kumimoji="0" lang="en-US" sz="2400" b="0" i="0" u="none" strike="noStrike" kern="0" cap="none" spc="0" normalizeH="0" baseline="36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-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   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				Na</a:t>
            </a:r>
            <a:r>
              <a:rPr kumimoji="0" lang="en-US" sz="2400" b="0" i="0" u="none" strike="noStrike" kern="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+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aq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) +  H</a:t>
            </a:r>
            <a:r>
              <a:rPr kumimoji="0" lang="en-US" sz="2400" b="0" i="0" u="none" strike="noStrike" kern="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2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O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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 NR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    				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Cl</a:t>
            </a:r>
            <a:r>
              <a:rPr kumimoji="0" lang="en-US" sz="2400" b="0" i="0" u="none" strike="noStrike" kern="0" cap="none" spc="0" normalizeH="0" baseline="36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-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 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)  +  H</a:t>
            </a:r>
            <a:r>
              <a:rPr kumimoji="0" lang="en-US" sz="2400" b="0" i="0" u="none" strike="noStrike" kern="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2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O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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 NR</a:t>
            </a:r>
          </a:p>
          <a:p>
            <a:pPr marL="342900" marR="0" lvl="1" indent="-285750" algn="l" defTabSz="914400" rtl="0" eaLnBrk="0" fontAlgn="base" latinLnBrk="0" hangingPunct="0">
              <a:lnSpc>
                <a:spcPct val="100000"/>
              </a:lnSpc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Times New Roman" pitchFamily="18" charset="0"/>
              <a:sym typeface="Wingdings" pitchFamily="2" charset="2"/>
            </a:endParaRPr>
          </a:p>
          <a:p>
            <a:pPr marL="342900" marR="0" lvl="1" indent="-285750" algn="l" defTabSz="914400" rtl="0" eaLnBrk="0" fontAlgn="base" latinLnBrk="0" hangingPunct="0">
              <a:lnSpc>
                <a:spcPct val="100000"/>
              </a:lnSpc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The concentrations of H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+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 and OH</a:t>
            </a:r>
            <a:r>
              <a:rPr kumimoji="0" lang="en-US" sz="2400" b="0" i="0" u="none" strike="noStrike" kern="0" cap="none" spc="0" normalizeH="0" baseline="36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-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 in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NaCl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 solution are the same as in pure water  solution is neutral.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079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587" y="1007547"/>
            <a:ext cx="3749140" cy="318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2650" y="1023418"/>
            <a:ext cx="4315851" cy="168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79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7190" y="4486738"/>
            <a:ext cx="5110613" cy="2140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Polyprotic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4000" u="sng" dirty="0">
                <a:latin typeface="+mj-lt"/>
                <a:ea typeface="+mj-ea"/>
                <a:cs typeface="+mj-cs"/>
              </a:rPr>
              <a:t>Peptides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19998" y="2487563"/>
            <a:ext cx="884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p</a:t>
            </a:r>
            <a:r>
              <a:rPr lang="en-US" sz="2800" i="1" dirty="0">
                <a:solidFill>
                  <a:srgbClr val="0000FF"/>
                </a:solidFill>
              </a:rPr>
              <a:t>K</a:t>
            </a:r>
            <a:r>
              <a:rPr lang="en-US" sz="2800" baseline="-25000" dirty="0">
                <a:solidFill>
                  <a:srgbClr val="0000FF"/>
                </a:solidFill>
              </a:rPr>
              <a:t>a1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2448" y="2472815"/>
            <a:ext cx="884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p</a:t>
            </a:r>
            <a:r>
              <a:rPr lang="en-US" sz="2800" i="1" dirty="0">
                <a:solidFill>
                  <a:srgbClr val="0000FF"/>
                </a:solidFill>
              </a:rPr>
              <a:t>K</a:t>
            </a:r>
            <a:r>
              <a:rPr lang="en-US" sz="2800" baseline="-25000" dirty="0">
                <a:solidFill>
                  <a:srgbClr val="0000FF"/>
                </a:solidFill>
              </a:rPr>
              <a:t>a2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94553" y="825913"/>
            <a:ext cx="884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p</a:t>
            </a:r>
            <a:r>
              <a:rPr lang="en-US" sz="2800" i="1" dirty="0">
                <a:solidFill>
                  <a:srgbClr val="0000FF"/>
                </a:solidFill>
              </a:rPr>
              <a:t>K</a:t>
            </a:r>
            <a:r>
              <a:rPr lang="en-US" sz="2800" baseline="-25000" dirty="0">
                <a:solidFill>
                  <a:srgbClr val="0000FF"/>
                </a:solidFill>
              </a:rPr>
              <a:t>a3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52964" y="138900"/>
            <a:ext cx="2145459" cy="707886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wrap="none" lIns="182880" tIns="137160" rIns="182880" bIns="13716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p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K</a:t>
            </a:r>
            <a:r>
              <a:rPr lang="en-US" sz="2400" baseline="-25000" dirty="0">
                <a:solidFill>
                  <a:srgbClr val="000000"/>
                </a:solidFill>
                <a:latin typeface="Arial" pitchFamily="34" charset="0"/>
              </a:rPr>
              <a:t>a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= 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</a:rPr>
              <a:t>-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log 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K</a:t>
            </a:r>
            <a:r>
              <a:rPr lang="en-US" sz="2400" baseline="-25000" dirty="0">
                <a:solidFill>
                  <a:srgbClr val="000000"/>
                </a:solidFill>
                <a:latin typeface="Arial" pitchFamily="34" charset="0"/>
              </a:rPr>
              <a:t>a</a:t>
            </a: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Polyprotic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4000" u="sng" dirty="0">
                <a:latin typeface="+mj-lt"/>
                <a:ea typeface="+mj-ea"/>
                <a:cs typeface="+mj-cs"/>
              </a:rPr>
              <a:t>Peptides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089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0794" y="1543370"/>
            <a:ext cx="6490212" cy="4273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451130" y="1140542"/>
            <a:ext cx="1710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Alanine</a:t>
            </a:r>
            <a:endParaRPr lang="en-US" sz="24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59C455-98E1-4D9E-93A7-918864A32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968582-0CB3-4DDF-9F89-5D2A79101D85}"/>
              </a:ext>
            </a:extLst>
          </p:cNvPr>
          <p:cNvSpPr txBox="1"/>
          <p:nvPr/>
        </p:nvSpPr>
        <p:spPr>
          <a:xfrm>
            <a:off x="2464904" y="2299252"/>
            <a:ext cx="4088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CH 4, Review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7FA28C-B1F0-4611-958D-0657CE54A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76" y="136525"/>
            <a:ext cx="7059359" cy="642506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69F41A0-5341-4C26-9CC7-AD9F8426C7DF}"/>
              </a:ext>
            </a:extLst>
          </p:cNvPr>
          <p:cNvSpPr/>
          <p:nvPr/>
        </p:nvSpPr>
        <p:spPr>
          <a:xfrm>
            <a:off x="1208243" y="6016829"/>
            <a:ext cx="830869" cy="228523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15AD42F-48B4-4940-921A-1065340D9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1056" y="4903324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55C52A0-64D3-4080-B688-1D0A52CC7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6765" y="5116761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158D4A5-2E4F-4098-A8E7-5F0BF7C5B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4713" y="5341420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227D2FC-2B24-43F8-92A5-B1B35B20E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016" y="5565417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ABC739B-7B85-4A7E-9AD5-587971D1C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4308" y="5801976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27695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1482445" y="1467225"/>
            <a:ext cx="6113463" cy="457200"/>
            <a:chOff x="672" y="3591"/>
            <a:chExt cx="3851" cy="288"/>
          </a:xfrm>
        </p:grpSpPr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2072" y="3696"/>
              <a:ext cx="384" cy="96"/>
              <a:chOff x="3427" y="2256"/>
              <a:chExt cx="384" cy="96"/>
            </a:xfrm>
          </p:grpSpPr>
          <p:sp>
            <p:nvSpPr>
              <p:cNvPr id="14351" name="Line 9"/>
              <p:cNvSpPr>
                <a:spLocks noChangeShapeType="1"/>
              </p:cNvSpPr>
              <p:nvPr/>
            </p:nvSpPr>
            <p:spPr bwMode="auto">
              <a:xfrm>
                <a:off x="3427" y="2256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4352" name="Line 10"/>
              <p:cNvSpPr>
                <a:spLocks noChangeShapeType="1"/>
              </p:cNvSpPr>
              <p:nvPr/>
            </p:nvSpPr>
            <p:spPr bwMode="auto">
              <a:xfrm flipH="1">
                <a:off x="3427" y="235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14350" name="Text Box 17"/>
            <p:cNvSpPr txBox="1">
              <a:spLocks noChangeArrowheads="1"/>
            </p:cNvSpPr>
            <p:nvPr/>
          </p:nvSpPr>
          <p:spPr bwMode="auto">
            <a:xfrm>
              <a:off x="672" y="3591"/>
              <a:ext cx="38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CH</a:t>
              </a:r>
              <a:r>
                <a:rPr lang="en-US" sz="2400" baseline="-25000" dirty="0">
                  <a:solidFill>
                    <a:srgbClr val="000000"/>
                  </a:solidFill>
                  <a:latin typeface="Arial" charset="0"/>
                </a:rPr>
                <a:t>3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COOH 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          H</a:t>
              </a:r>
              <a:r>
                <a:rPr lang="en-US" sz="2400" baseline="30000" dirty="0">
                  <a:solidFill>
                    <a:srgbClr val="000000"/>
                  </a:solidFill>
                  <a:latin typeface="Arial" charset="0"/>
                </a:rPr>
                <a:t>+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 + CH</a:t>
              </a:r>
              <a:r>
                <a:rPr lang="en-US" sz="2400" baseline="-25000" dirty="0">
                  <a:solidFill>
                    <a:srgbClr val="000000"/>
                  </a:solidFill>
                  <a:latin typeface="Arial" charset="0"/>
                </a:rPr>
                <a:t>3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COO</a:t>
              </a:r>
              <a:r>
                <a:rPr lang="en-US" sz="2800" baseline="30000" dirty="0">
                  <a:solidFill>
                    <a:srgbClr val="000000"/>
                  </a:solidFill>
                  <a:latin typeface="Arial" charset="0"/>
                </a:rPr>
                <a:t>-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</a:t>
              </a:r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>
          <a:xfrm>
            <a:off x="1600200" y="2064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u="sng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pH of a Solution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28799" y="992061"/>
            <a:ext cx="10806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charset="0"/>
              </a:rPr>
              <a:t>0.2 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509225" y="967537"/>
            <a:ext cx="2130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000000"/>
                </a:solidFill>
                <a:latin typeface="Arial" charset="0"/>
              </a:rPr>
              <a:t>K</a:t>
            </a:r>
            <a:r>
              <a:rPr lang="en-US" sz="2400" baseline="-25000" dirty="0">
                <a:solidFill>
                  <a:srgbClr val="000000"/>
                </a:solidFill>
                <a:latin typeface="Arial" charset="0"/>
              </a:rPr>
              <a:t>a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= 1.8 x 10</a:t>
            </a:r>
            <a:r>
              <a:rPr lang="en-US" sz="2400" baseline="30000" dirty="0">
                <a:solidFill>
                  <a:srgbClr val="000000"/>
                </a:solidFill>
                <a:latin typeface="Arial" charset="0"/>
              </a:rPr>
              <a:t>-5</a:t>
            </a:r>
            <a:endParaRPr lang="en-US" baseline="30000" dirty="0"/>
          </a:p>
        </p:txBody>
      </p:sp>
      <p:graphicFrame>
        <p:nvGraphicFramePr>
          <p:cNvPr id="25" name="Group 4"/>
          <p:cNvGraphicFramePr>
            <a:graphicFrameLocks noGrp="1"/>
          </p:cNvGraphicFramePr>
          <p:nvPr/>
        </p:nvGraphicFramePr>
        <p:xfrm>
          <a:off x="228600" y="2188068"/>
          <a:ext cx="8763000" cy="1952626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5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73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AcOH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 +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Ac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Initial (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Change (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Equilibrium (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1" name="Picture 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2416668"/>
            <a:ext cx="4572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32"/>
          <p:cNvSpPr/>
          <p:nvPr/>
        </p:nvSpPr>
        <p:spPr>
          <a:xfrm>
            <a:off x="3396588" y="2707350"/>
            <a:ext cx="612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0.2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801804" y="2707352"/>
            <a:ext cx="784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0.00</a:t>
            </a:r>
            <a:endParaRPr lang="en-US" sz="2400" baseline="30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965745" y="2714608"/>
            <a:ext cx="784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0.00</a:t>
            </a:r>
            <a:endParaRPr lang="en-US" sz="2400" baseline="30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491473" y="3157294"/>
            <a:ext cx="4411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-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x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101858" y="3164552"/>
            <a:ext cx="518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+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x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937915" y="3157294"/>
            <a:ext cx="518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+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x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020429" y="3629008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x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198886" y="3621752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197259" y="3621750"/>
            <a:ext cx="10390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0.2 -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 x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64897" y="4285613"/>
            <a:ext cx="34743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>
                <a:tab pos="1774825" algn="l"/>
                <a:tab pos="3776663" algn="l"/>
                <a:tab pos="6454775" algn="l"/>
              </a:tabLst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[H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+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] = 1.9 x 10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-3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M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027036" y="4262836"/>
            <a:ext cx="5008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tabLst>
                <a:tab pos="1774825" algn="l"/>
                <a:tab pos="3776663" algn="l"/>
                <a:tab pos="6454775" algn="l"/>
              </a:tabLst>
              <a:defRPr/>
            </a:pPr>
            <a:r>
              <a:rPr lang="en-US" sz="2800" kern="0" dirty="0">
                <a:solidFill>
                  <a:srgbClr val="000000"/>
                </a:solidFill>
                <a:latin typeface="Calibri" pitchFamily="34" charset="0"/>
              </a:rPr>
              <a:t>pH = -log (1.9 x 10</a:t>
            </a:r>
            <a:r>
              <a:rPr lang="en-US" sz="2800" kern="0" baseline="30000" dirty="0">
                <a:solidFill>
                  <a:srgbClr val="000000"/>
                </a:solidFill>
                <a:latin typeface="Calibri" pitchFamily="34" charset="0"/>
              </a:rPr>
              <a:t>-3</a:t>
            </a:r>
            <a:r>
              <a:rPr lang="en-US" sz="2800" kern="0" dirty="0">
                <a:solidFill>
                  <a:srgbClr val="000000"/>
                </a:solidFill>
                <a:latin typeface="Calibri" pitchFamily="34" charset="0"/>
              </a:rPr>
              <a:t> ) = </a:t>
            </a:r>
            <a:r>
              <a:rPr lang="en-US" sz="2800" b="1" kern="0" dirty="0">
                <a:solidFill>
                  <a:srgbClr val="000000"/>
                </a:solidFill>
                <a:latin typeface="Calibri" pitchFamily="34" charset="0"/>
              </a:rPr>
              <a:t>2.72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58651" y="5649689"/>
            <a:ext cx="86693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 charset="0"/>
              </a:rPr>
              <a:t>What happens to the pH if I add 0.30 M CH</a:t>
            </a:r>
            <a:r>
              <a:rPr lang="en-US" sz="2800" baseline="-250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COONa?</a:t>
            </a:r>
            <a:endParaRPr lang="en-US" sz="2000" dirty="0"/>
          </a:p>
        </p:txBody>
      </p:sp>
      <p:sp>
        <p:nvSpPr>
          <p:cNvPr id="26" name="Rectangle 25"/>
          <p:cNvSpPr/>
          <p:nvPr/>
        </p:nvSpPr>
        <p:spPr>
          <a:xfrm>
            <a:off x="2871318" y="6235184"/>
            <a:ext cx="31686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 charset="0"/>
              </a:rPr>
              <a:t>Common Ion Effect</a:t>
            </a:r>
            <a:r>
              <a:rPr lang="en-US" sz="2400" dirty="0">
                <a:solidFill>
                  <a:srgbClr val="0000FF"/>
                </a:solidFill>
                <a:latin typeface="Arial" charset="0"/>
              </a:rPr>
              <a:t>!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A068C2-B74B-44DB-83B7-4E40E99BD7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5" grpId="0"/>
      <p:bldP spid="46" grpId="0"/>
      <p:bldP spid="47" grpId="0"/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152400" y="1065826"/>
            <a:ext cx="88392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The 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</a:rPr>
              <a:t>common ion effect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is the shift in equilibrium caused by the addition of a compound having an ion in common with the dissolved substance.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66973" y="5013657"/>
            <a:ext cx="8534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The presence of a common ion </a:t>
            </a: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suppresses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the ionization of a weak acid or a weak base. It will influence the </a:t>
            </a:r>
            <a:r>
              <a:rPr lang="en-US" sz="2400" dirty="0" err="1">
                <a:solidFill>
                  <a:srgbClr val="000000"/>
                </a:solidFill>
                <a:latin typeface="Calibri" pitchFamily="34" charset="0"/>
              </a:rPr>
              <a:t>pH.</a:t>
            </a: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396206" y="4350974"/>
            <a:ext cx="6348413" cy="461963"/>
            <a:chOff x="1488" y="3168"/>
            <a:chExt cx="3999" cy="291"/>
          </a:xfrm>
        </p:grpSpPr>
        <p:sp>
          <p:nvSpPr>
            <p:cNvPr id="14353" name="Text Box 8"/>
            <p:cNvSpPr txBox="1">
              <a:spLocks noChangeArrowheads="1"/>
            </p:cNvSpPr>
            <p:nvPr/>
          </p:nvSpPr>
          <p:spPr bwMode="auto">
            <a:xfrm>
              <a:off x="1488" y="3168"/>
              <a:ext cx="399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CH</a:t>
              </a:r>
              <a:r>
                <a:rPr lang="en-US" sz="2400" baseline="-25000" dirty="0">
                  <a:solidFill>
                    <a:srgbClr val="000000"/>
                  </a:solidFill>
                  <a:latin typeface="Arial" charset="0"/>
                </a:rPr>
                <a:t>3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COONa 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>
                  <a:solidFill>
                    <a:srgbClr val="000000"/>
                  </a:solidFill>
                  <a:latin typeface="Arial" charset="0"/>
                </a:rPr>
                <a:t>s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          Na</a:t>
              </a:r>
              <a:r>
                <a:rPr lang="en-US" sz="2400" baseline="30000" dirty="0">
                  <a:solidFill>
                    <a:srgbClr val="000000"/>
                  </a:solidFill>
                  <a:latin typeface="Arial" charset="0"/>
                </a:rPr>
                <a:t>+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 + CH</a:t>
              </a:r>
              <a:r>
                <a:rPr lang="en-US" sz="2400" baseline="-25000" dirty="0">
                  <a:solidFill>
                    <a:srgbClr val="000000"/>
                  </a:solidFill>
                  <a:latin typeface="Arial" charset="0"/>
                </a:rPr>
                <a:t>3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COO</a:t>
              </a:r>
              <a:r>
                <a:rPr lang="en-US" sz="2800" baseline="30000" dirty="0">
                  <a:solidFill>
                    <a:srgbClr val="000000"/>
                  </a:solidFill>
                  <a:latin typeface="Arial" charset="0"/>
                </a:rPr>
                <a:t>-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14354" name="Line 13"/>
            <p:cNvSpPr>
              <a:spLocks noChangeShapeType="1"/>
            </p:cNvSpPr>
            <p:nvPr/>
          </p:nvSpPr>
          <p:spPr bwMode="auto">
            <a:xfrm>
              <a:off x="2896" y="3312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1482445" y="2965338"/>
            <a:ext cx="6113463" cy="457200"/>
            <a:chOff x="672" y="3591"/>
            <a:chExt cx="3851" cy="288"/>
          </a:xfrm>
        </p:grpSpPr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2072" y="3696"/>
              <a:ext cx="384" cy="96"/>
              <a:chOff x="3427" y="2256"/>
              <a:chExt cx="384" cy="96"/>
            </a:xfrm>
          </p:grpSpPr>
          <p:sp>
            <p:nvSpPr>
              <p:cNvPr id="14351" name="Line 9"/>
              <p:cNvSpPr>
                <a:spLocks noChangeShapeType="1"/>
              </p:cNvSpPr>
              <p:nvPr/>
            </p:nvSpPr>
            <p:spPr bwMode="auto">
              <a:xfrm>
                <a:off x="3427" y="2256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4352" name="Line 10"/>
              <p:cNvSpPr>
                <a:spLocks noChangeShapeType="1"/>
              </p:cNvSpPr>
              <p:nvPr/>
            </p:nvSpPr>
            <p:spPr bwMode="auto">
              <a:xfrm flipH="1">
                <a:off x="3427" y="235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14350" name="Text Box 17"/>
            <p:cNvSpPr txBox="1">
              <a:spLocks noChangeArrowheads="1"/>
            </p:cNvSpPr>
            <p:nvPr/>
          </p:nvSpPr>
          <p:spPr bwMode="auto">
            <a:xfrm>
              <a:off x="672" y="3591"/>
              <a:ext cx="38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CH</a:t>
              </a:r>
              <a:r>
                <a:rPr lang="en-US" sz="2400" baseline="-25000" dirty="0">
                  <a:solidFill>
                    <a:srgbClr val="000000"/>
                  </a:solidFill>
                  <a:latin typeface="Arial" charset="0"/>
                </a:rPr>
                <a:t>3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COOH 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          H</a:t>
              </a:r>
              <a:r>
                <a:rPr lang="en-US" sz="2400" baseline="30000" dirty="0">
                  <a:solidFill>
                    <a:srgbClr val="000000"/>
                  </a:solidFill>
                  <a:latin typeface="Arial" charset="0"/>
                </a:rPr>
                <a:t>+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 + CH</a:t>
              </a:r>
              <a:r>
                <a:rPr lang="en-US" sz="2400" baseline="-25000" dirty="0">
                  <a:solidFill>
                    <a:srgbClr val="000000"/>
                  </a:solidFill>
                  <a:latin typeface="Arial" charset="0"/>
                </a:rPr>
                <a:t>3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COO</a:t>
              </a:r>
              <a:r>
                <a:rPr lang="en-US" sz="2800" baseline="30000" dirty="0">
                  <a:solidFill>
                    <a:srgbClr val="000000"/>
                  </a:solidFill>
                  <a:latin typeface="Arial" charset="0"/>
                </a:rPr>
                <a:t>-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</a:t>
              </a:r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>
          <a:xfrm>
            <a:off x="1600200" y="2064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Common Ion Effect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834731" y="1891273"/>
            <a:ext cx="3026229" cy="525356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Specific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case </a:t>
            </a:r>
            <a:r>
              <a:rPr lang="en-US" sz="2400" kern="0" dirty="0">
                <a:solidFill>
                  <a:sysClr val="windowText" lastClr="000000"/>
                </a:solidFill>
                <a:latin typeface="Calibri"/>
              </a:rPr>
              <a:t>of LCP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1507" y="3571878"/>
            <a:ext cx="6871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Then we add some CH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COONa (a strong electrolyte).  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7" name="Oval 22"/>
          <p:cNvSpPr>
            <a:spLocks noChangeArrowheads="1"/>
          </p:cNvSpPr>
          <p:nvPr/>
        </p:nvSpPr>
        <p:spPr bwMode="auto">
          <a:xfrm>
            <a:off x="5643419" y="4307030"/>
            <a:ext cx="2031997" cy="56803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7620000" y="4094597"/>
            <a:ext cx="1295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dirty="0">
                <a:solidFill>
                  <a:srgbClr val="FF0000"/>
                </a:solidFill>
                <a:latin typeface="Arial" charset="0"/>
              </a:rPr>
              <a:t>common ion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6330205" y="2599278"/>
            <a:ext cx="0" cy="3193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125850" y="2882944"/>
            <a:ext cx="2133600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715976" y="6106889"/>
            <a:ext cx="5488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What is the pH if I add 0.30 M CH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COONa?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A068C2-B74B-44DB-83B7-4E40E99BD78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  <p:bldP spid="23" grpId="0" animBg="1"/>
      <p:bldP spid="26" grpId="0"/>
      <p:bldP spid="27" grpId="0" animBg="1"/>
      <p:bldP spid="28" grpId="0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oup 4"/>
          <p:cNvGraphicFramePr>
            <a:graphicFrameLocks noGrp="1"/>
          </p:cNvGraphicFramePr>
          <p:nvPr>
            <p:ph/>
          </p:nvPr>
        </p:nvGraphicFramePr>
        <p:xfrm>
          <a:off x="-928992" y="2612658"/>
          <a:ext cx="8636317" cy="619125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47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92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9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COOH(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 +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COO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1BD2C4-1441-4113-8F0C-C71C30C9F95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35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Picture 4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6744" y="2749182"/>
            <a:ext cx="509588" cy="173038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16388" name="Text Placeholder 2"/>
          <p:cNvSpPr>
            <a:spLocks/>
          </p:cNvSpPr>
          <p:nvPr/>
        </p:nvSpPr>
        <p:spPr bwMode="auto">
          <a:xfrm>
            <a:off x="152400" y="914400"/>
            <a:ext cx="88074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AutoNum type="alphaLcParenBoth"/>
              <a:tabLst>
                <a:tab pos="461963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Calculate the pH of a 0.20 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COOH solution. </a:t>
            </a: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(b)  What is the pH of a solution containing both 0.20 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COOH and 0.30 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COONa? The 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K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of CH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COOH is 1.8 x 10</a:t>
            </a:r>
            <a:r>
              <a:rPr lang="en-US" sz="2400" baseline="30000" dirty="0">
                <a:solidFill>
                  <a:srgbClr val="000000"/>
                </a:solidFill>
                <a:latin typeface="Calibri" pitchFamily="34" charset="0"/>
              </a:rPr>
              <a:t>-5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389" name="Text Placeholder 2"/>
          <p:cNvSpPr>
            <a:spLocks/>
          </p:cNvSpPr>
          <p:nvPr/>
        </p:nvSpPr>
        <p:spPr bwMode="auto">
          <a:xfrm>
            <a:off x="168275" y="681038"/>
            <a:ext cx="8807450" cy="560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15989" y="917235"/>
            <a:ext cx="989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(2.72)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59156" y="3492447"/>
            <a:ext cx="5972783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tabLst>
                <a:tab pos="4281488" algn="l"/>
                <a:tab pos="6002338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COONa(</a:t>
            </a:r>
            <a:r>
              <a:rPr lang="en-US" sz="2400" i="1" dirty="0" err="1">
                <a:solidFill>
                  <a:srgbClr val="000000"/>
                </a:solidFill>
                <a:latin typeface="Calibri" pitchFamily="34" charset="0"/>
              </a:rPr>
              <a:t>aq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)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→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Na</a:t>
            </a:r>
            <a:r>
              <a:rPr lang="en-US" sz="2400" baseline="30000" dirty="0">
                <a:solidFill>
                  <a:srgbClr val="000000"/>
                </a:solidFill>
                <a:latin typeface="Calibri" pitchFamily="34" charset="0"/>
              </a:rPr>
              <a:t>+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2400" i="1" dirty="0" err="1">
                <a:solidFill>
                  <a:srgbClr val="000000"/>
                </a:solidFill>
                <a:latin typeface="Calibri" pitchFamily="34" charset="0"/>
              </a:rPr>
              <a:t>aq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) + CH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COO</a:t>
            </a:r>
            <a:r>
              <a:rPr lang="en-US" sz="2400" baseline="30000" dirty="0">
                <a:solidFill>
                  <a:srgbClr val="000000"/>
                </a:solidFill>
                <a:latin typeface="Calibri" pitchFamily="34" charset="0"/>
              </a:rPr>
              <a:t>-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2400" i="1" dirty="0" err="1">
                <a:solidFill>
                  <a:srgbClr val="000000"/>
                </a:solidFill>
                <a:latin typeface="Calibri" pitchFamily="34" charset="0"/>
              </a:rPr>
              <a:t>aq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tabLst>
                <a:tab pos="4281488" algn="l"/>
                <a:tab pos="6002338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         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0.30 </a:t>
            </a:r>
            <a:r>
              <a:rPr lang="en-US" sz="2400" i="1" dirty="0">
                <a:solidFill>
                  <a:srgbClr val="FF0000"/>
                </a:solidFill>
                <a:latin typeface="Calibri" pitchFamily="34" charset="0"/>
              </a:rPr>
              <a:t>M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 	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0.30 </a:t>
            </a:r>
            <a:r>
              <a:rPr lang="en-US" sz="2400" i="1" dirty="0">
                <a:solidFill>
                  <a:srgbClr val="FF0000"/>
                </a:solidFill>
                <a:latin typeface="Calibri" pitchFamily="34" charset="0"/>
              </a:rPr>
              <a:t>M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42607" y="2192371"/>
            <a:ext cx="10599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0.20 </a:t>
            </a:r>
            <a:r>
              <a:rPr lang="en-US" sz="2400" i="1" dirty="0">
                <a:solidFill>
                  <a:srgbClr val="FF0000"/>
                </a:solidFill>
                <a:latin typeface="Calibri" pitchFamily="34" charset="0"/>
              </a:rPr>
              <a:t>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19998" y="2189126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oup 4"/>
          <p:cNvGraphicFramePr>
            <a:graphicFrameLocks noGrp="1"/>
          </p:cNvGraphicFramePr>
          <p:nvPr>
            <p:ph/>
            <p:extLst/>
          </p:nvPr>
        </p:nvGraphicFramePr>
        <p:xfrm>
          <a:off x="277813" y="2418107"/>
          <a:ext cx="8636317" cy="2152650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47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92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9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COOH(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 +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COO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Initial (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Change (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Equilibrium (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1BD2C4-1441-4113-8F0C-C71C30C9F95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5" name="Picture 4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4413" y="2582863"/>
            <a:ext cx="509587" cy="173037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25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30763"/>
            <a:ext cx="2727325" cy="1296987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26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94338" y="4689475"/>
            <a:ext cx="3649662" cy="601663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16388" name="Text Placeholder 2"/>
          <p:cNvSpPr>
            <a:spLocks/>
          </p:cNvSpPr>
          <p:nvPr/>
        </p:nvSpPr>
        <p:spPr bwMode="auto">
          <a:xfrm>
            <a:off x="152400" y="914400"/>
            <a:ext cx="88074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AutoNum type="alphaLcParenBoth"/>
              <a:tabLst>
                <a:tab pos="461963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Calculate the pH of a 0.20 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COOH solution. </a:t>
            </a: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(b)  What is the pH of a solution containing both 0.20 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COOH and 0.30 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COONa? The 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K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of CH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COOH is 1.8 x 10</a:t>
            </a:r>
            <a:r>
              <a:rPr lang="en-US" sz="2400" baseline="30000" dirty="0">
                <a:solidFill>
                  <a:srgbClr val="000000"/>
                </a:solidFill>
                <a:latin typeface="Calibri" pitchFamily="34" charset="0"/>
              </a:rPr>
              <a:t>-5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389" name="Text Placeholder 2"/>
          <p:cNvSpPr>
            <a:spLocks/>
          </p:cNvSpPr>
          <p:nvPr/>
        </p:nvSpPr>
        <p:spPr bwMode="auto">
          <a:xfrm>
            <a:off x="168275" y="681038"/>
            <a:ext cx="8807450" cy="560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15597" y="888051"/>
            <a:ext cx="989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(2.72)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47786" y="3037899"/>
            <a:ext cx="784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0.20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838431" y="3037999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13913" y="3037795"/>
            <a:ext cx="784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0.30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557096" y="3495065"/>
            <a:ext cx="518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+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x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256421" y="3952804"/>
            <a:ext cx="11176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0.30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+x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757075" y="3495908"/>
            <a:ext cx="518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+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x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837550" y="3952161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x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229171" y="3953379"/>
            <a:ext cx="10406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0.20-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x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528731" y="3495741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-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x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3032849" y="4910130"/>
            <a:ext cx="2015806" cy="1228798"/>
            <a:chOff x="174168" y="5433259"/>
            <a:chExt cx="2015806" cy="1228798"/>
          </a:xfrm>
        </p:grpSpPr>
        <p:sp>
          <p:nvSpPr>
            <p:cNvPr id="28" name="Rounded Rectangle 27"/>
            <p:cNvSpPr/>
            <p:nvPr/>
          </p:nvSpPr>
          <p:spPr>
            <a:xfrm>
              <a:off x="174168" y="5442857"/>
              <a:ext cx="1986623" cy="1219200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itchFamily="34" charset="0"/>
              </a:endParaRPr>
            </a:p>
          </p:txBody>
        </p:sp>
        <p:grpSp>
          <p:nvGrpSpPr>
            <p:cNvPr id="29" name="Group 64"/>
            <p:cNvGrpSpPr/>
            <p:nvPr/>
          </p:nvGrpSpPr>
          <p:grpSpPr>
            <a:xfrm>
              <a:off x="199592" y="5433259"/>
              <a:ext cx="1990382" cy="1174505"/>
              <a:chOff x="896268" y="5259091"/>
              <a:chExt cx="1990382" cy="1174505"/>
            </a:xfrm>
          </p:grpSpPr>
          <p:grpSp>
            <p:nvGrpSpPr>
              <p:cNvPr id="31" name="Group 12"/>
              <p:cNvGrpSpPr>
                <a:grpSpLocks/>
              </p:cNvGrpSpPr>
              <p:nvPr/>
            </p:nvGrpSpPr>
            <p:grpSpPr bwMode="auto">
              <a:xfrm>
                <a:off x="1291781" y="5259091"/>
                <a:ext cx="784862" cy="772006"/>
                <a:chOff x="2349500" y="2882445"/>
                <a:chExt cx="784862" cy="772583"/>
              </a:xfrm>
            </p:grpSpPr>
            <p:sp>
              <p:nvSpPr>
                <p:cNvPr id="34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2411087" y="2882445"/>
                  <a:ext cx="723275" cy="7725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0" fontAlgn="base" hangingPunct="0">
                    <a:spcBef>
                      <a:spcPts val="500"/>
                    </a:spcBef>
                    <a:spcAft>
                      <a:spcPct val="0"/>
                    </a:spcAft>
                  </a:pPr>
                  <a:r>
                    <a:rPr lang="en-US" sz="2000" dirty="0">
                      <a:solidFill>
                        <a:srgbClr val="000000"/>
                      </a:solidFill>
                      <a:latin typeface="Calibri" pitchFamily="34" charset="0"/>
                    </a:rPr>
                    <a:t>[0.2] </a:t>
                  </a:r>
                </a:p>
                <a:p>
                  <a:pPr algn="ctr" eaLnBrk="0" fontAlgn="base" hangingPunct="0">
                    <a:spcBef>
                      <a:spcPts val="500"/>
                    </a:spcBef>
                    <a:spcAft>
                      <a:spcPct val="0"/>
                    </a:spcAft>
                  </a:pPr>
                  <a:r>
                    <a:rPr lang="en-US" sz="2000" i="1" dirty="0">
                      <a:solidFill>
                        <a:srgbClr val="000000"/>
                      </a:solidFill>
                      <a:latin typeface="Calibri" pitchFamily="34" charset="0"/>
                      <a:ea typeface="ＭＳ Ｐゴシック" pitchFamily="34" charset="-128"/>
                    </a:rPr>
                    <a:t>K</a:t>
                  </a:r>
                  <a:r>
                    <a:rPr lang="en-US" sz="2000" baseline="-25000" dirty="0">
                      <a:solidFill>
                        <a:srgbClr val="000000"/>
                      </a:solidFill>
                      <a:latin typeface="Calibri" pitchFamily="34" charset="0"/>
                      <a:ea typeface="ＭＳ Ｐゴシック" pitchFamily="34" charset="-128"/>
                    </a:rPr>
                    <a:t>a</a:t>
                  </a:r>
                </a:p>
              </p:txBody>
            </p:sp>
            <p:cxnSp>
              <p:nvCxnSpPr>
                <p:cNvPr id="35" name="Straight Connector 5"/>
                <p:cNvCxnSpPr>
                  <a:cxnSpLocks noChangeShapeType="1"/>
                </p:cNvCxnSpPr>
                <p:nvPr/>
              </p:nvCxnSpPr>
              <p:spPr bwMode="auto">
                <a:xfrm>
                  <a:off x="2349500" y="3276600"/>
                  <a:ext cx="72390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32" name="TextBox 11"/>
              <p:cNvSpPr txBox="1">
                <a:spLocks noChangeArrowheads="1"/>
              </p:cNvSpPr>
              <p:nvPr/>
            </p:nvSpPr>
            <p:spPr bwMode="auto">
              <a:xfrm>
                <a:off x="986982" y="5449979"/>
                <a:ext cx="189966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000000"/>
                    </a:solidFill>
                    <a:latin typeface="Calibri" pitchFamily="34" charset="0"/>
                    <a:ea typeface="ＭＳ Ｐゴシック" pitchFamily="34" charset="-128"/>
                  </a:rPr>
                  <a:t>If               &gt; 400 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896268" y="6033486"/>
                <a:ext cx="196120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000" dirty="0">
                    <a:solidFill>
                      <a:srgbClr val="000000"/>
                    </a:solidFill>
                    <a:latin typeface="Calibri" pitchFamily="34" charset="0"/>
                    <a:ea typeface="ＭＳ Ｐゴシック" pitchFamily="34" charset="-128"/>
                  </a:rPr>
                  <a:t>we can neglect </a:t>
                </a:r>
                <a:r>
                  <a:rPr lang="en-US" sz="2000" i="1" dirty="0">
                    <a:solidFill>
                      <a:srgbClr val="000000"/>
                    </a:solidFill>
                    <a:latin typeface="Calibri" pitchFamily="34" charset="0"/>
                    <a:ea typeface="ＭＳ Ｐゴシック" pitchFamily="34" charset="-128"/>
                  </a:rPr>
                  <a:t>x</a:t>
                </a:r>
                <a:endParaRPr lang="en-US" sz="2000" b="1" dirty="0">
                  <a:solidFill>
                    <a:srgbClr val="000000"/>
                  </a:solidFill>
                  <a:latin typeface="Calibri" pitchFamily="34" charset="0"/>
                  <a:ea typeface="ＭＳ Ｐゴシック" pitchFamily="34" charset="-128"/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3916537" y="4050171"/>
            <a:ext cx="324723" cy="324723"/>
            <a:chOff x="3439883" y="4630049"/>
            <a:chExt cx="435429" cy="435429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3496507" y="4705721"/>
              <a:ext cx="335037" cy="28673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/>
            <p:cNvSpPr/>
            <p:nvPr/>
          </p:nvSpPr>
          <p:spPr>
            <a:xfrm>
              <a:off x="3439883" y="4630049"/>
              <a:ext cx="435429" cy="43542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018368" y="4027475"/>
            <a:ext cx="324723" cy="324723"/>
            <a:chOff x="3439883" y="4630049"/>
            <a:chExt cx="435429" cy="435429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3496507" y="4705721"/>
              <a:ext cx="335037" cy="28673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/>
            <p:cNvSpPr/>
            <p:nvPr/>
          </p:nvSpPr>
          <p:spPr>
            <a:xfrm>
              <a:off x="3439883" y="4630049"/>
              <a:ext cx="435429" cy="43542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/>
          <p:cNvSpPr/>
          <p:nvPr/>
        </p:nvSpPr>
        <p:spPr>
          <a:xfrm>
            <a:off x="5855863" y="5344154"/>
            <a:ext cx="30060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00000"/>
                </a:solidFill>
                <a:latin typeface="Calibri" pitchFamily="34" charset="0"/>
              </a:rPr>
              <a:t>x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= [H</a:t>
            </a:r>
            <a:r>
              <a:rPr lang="en-US" sz="2000" baseline="30000" dirty="0">
                <a:solidFill>
                  <a:srgbClr val="000000"/>
                </a:solidFill>
                <a:latin typeface="Calibri" pitchFamily="34" charset="0"/>
              </a:rPr>
              <a:t>+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] = 1.2 x 10</a:t>
            </a:r>
            <a:r>
              <a:rPr lang="en-US" sz="2000" baseline="30000" dirty="0">
                <a:solidFill>
                  <a:srgbClr val="000000"/>
                </a:solidFill>
                <a:latin typeface="Calibri" pitchFamily="34" charset="0"/>
              </a:rPr>
              <a:t>-5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 pitchFamily="34" charset="0"/>
              </a:rPr>
              <a:t>M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889712" y="5861075"/>
            <a:ext cx="2520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-log (1.2 x 10</a:t>
            </a:r>
            <a:r>
              <a:rPr lang="en-US" baseline="30000" dirty="0">
                <a:solidFill>
                  <a:srgbClr val="000000"/>
                </a:solidFill>
              </a:rPr>
              <a:t>-5</a:t>
            </a:r>
            <a:r>
              <a:rPr lang="en-US" dirty="0">
                <a:solidFill>
                  <a:srgbClr val="000000"/>
                </a:solidFill>
              </a:rPr>
              <a:t> ) = </a:t>
            </a:r>
            <a:r>
              <a:rPr lang="en-US" b="1" dirty="0">
                <a:solidFill>
                  <a:srgbClr val="000000"/>
                </a:solidFill>
              </a:rPr>
              <a:t>4.92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42" grpId="0"/>
      <p:bldP spid="4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EA36E1-51E8-47E5-A61B-20FEE178DAC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ext Placeholder 2"/>
          <p:cNvSpPr>
            <a:spLocks/>
          </p:cNvSpPr>
          <p:nvPr/>
        </p:nvSpPr>
        <p:spPr bwMode="auto">
          <a:xfrm>
            <a:off x="152400" y="914400"/>
            <a:ext cx="88074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AutoNum type="alphaLcParenBoth"/>
              <a:tabLst>
                <a:tab pos="461963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Calculate the pH of a 0.20 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COOH solution. </a:t>
            </a: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(b)  What is the pH of a solution containing both 0.20 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COOH and 0.30 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COONa? The 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K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of CH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COOH is 1.8 x 10</a:t>
            </a:r>
            <a:r>
              <a:rPr lang="en-US" sz="2400" baseline="30000" dirty="0">
                <a:solidFill>
                  <a:srgbClr val="000000"/>
                </a:solidFill>
                <a:latin typeface="Calibri" pitchFamily="34" charset="0"/>
              </a:rPr>
              <a:t>-5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15597" y="888051"/>
            <a:ext cx="989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(2.72)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43483" y="1663020"/>
            <a:ext cx="989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(4.92)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8" name="Group 15"/>
          <p:cNvGrpSpPr>
            <a:grpSpLocks/>
          </p:cNvGrpSpPr>
          <p:nvPr/>
        </p:nvGrpSpPr>
        <p:grpSpPr bwMode="auto">
          <a:xfrm>
            <a:off x="1396206" y="4302334"/>
            <a:ext cx="6348413" cy="461963"/>
            <a:chOff x="1488" y="3168"/>
            <a:chExt cx="3999" cy="291"/>
          </a:xfrm>
        </p:grpSpPr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1488" y="3168"/>
              <a:ext cx="399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CH</a:t>
              </a:r>
              <a:r>
                <a:rPr lang="en-US" sz="2400" baseline="-25000" dirty="0">
                  <a:solidFill>
                    <a:srgbClr val="000000"/>
                  </a:solidFill>
                  <a:latin typeface="Arial" charset="0"/>
                </a:rPr>
                <a:t>3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COONa 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>
                  <a:solidFill>
                    <a:srgbClr val="000000"/>
                  </a:solidFill>
                  <a:latin typeface="Arial" charset="0"/>
                </a:rPr>
                <a:t>s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          Na</a:t>
              </a:r>
              <a:r>
                <a:rPr lang="en-US" sz="2400" baseline="30000" dirty="0">
                  <a:solidFill>
                    <a:srgbClr val="000000"/>
                  </a:solidFill>
                  <a:latin typeface="Arial" charset="0"/>
                </a:rPr>
                <a:t>+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 + CH</a:t>
              </a:r>
              <a:r>
                <a:rPr lang="en-US" sz="2400" baseline="-25000" dirty="0">
                  <a:solidFill>
                    <a:srgbClr val="000000"/>
                  </a:solidFill>
                  <a:latin typeface="Arial" charset="0"/>
                </a:rPr>
                <a:t>3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COO</a:t>
              </a:r>
              <a:r>
                <a:rPr lang="en-US" sz="2800" baseline="30000" dirty="0">
                  <a:solidFill>
                    <a:srgbClr val="000000"/>
                  </a:solidFill>
                  <a:latin typeface="Arial" charset="0"/>
                </a:rPr>
                <a:t>-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>
              <a:off x="2896" y="3312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1" name="Group 27"/>
          <p:cNvGrpSpPr>
            <a:grpSpLocks/>
          </p:cNvGrpSpPr>
          <p:nvPr/>
        </p:nvGrpSpPr>
        <p:grpSpPr bwMode="auto">
          <a:xfrm>
            <a:off x="1482445" y="2916698"/>
            <a:ext cx="6113463" cy="457200"/>
            <a:chOff x="672" y="3591"/>
            <a:chExt cx="3851" cy="288"/>
          </a:xfrm>
        </p:grpSpPr>
        <p:grpSp>
          <p:nvGrpSpPr>
            <p:cNvPr id="12" name="Group 14"/>
            <p:cNvGrpSpPr>
              <a:grpSpLocks/>
            </p:cNvGrpSpPr>
            <p:nvPr/>
          </p:nvGrpSpPr>
          <p:grpSpPr bwMode="auto">
            <a:xfrm>
              <a:off x="2072" y="3696"/>
              <a:ext cx="384" cy="96"/>
              <a:chOff x="3427" y="2256"/>
              <a:chExt cx="384" cy="96"/>
            </a:xfrm>
          </p:grpSpPr>
          <p:sp>
            <p:nvSpPr>
              <p:cNvPr id="14" name="Line 9"/>
              <p:cNvSpPr>
                <a:spLocks noChangeShapeType="1"/>
              </p:cNvSpPr>
              <p:nvPr/>
            </p:nvSpPr>
            <p:spPr bwMode="auto">
              <a:xfrm>
                <a:off x="3427" y="2256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" name="Line 10"/>
              <p:cNvSpPr>
                <a:spLocks noChangeShapeType="1"/>
              </p:cNvSpPr>
              <p:nvPr/>
            </p:nvSpPr>
            <p:spPr bwMode="auto">
              <a:xfrm flipH="1">
                <a:off x="3427" y="235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672" y="3591"/>
              <a:ext cx="38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CH</a:t>
              </a:r>
              <a:r>
                <a:rPr lang="en-US" sz="2400" baseline="-25000" dirty="0">
                  <a:solidFill>
                    <a:srgbClr val="000000"/>
                  </a:solidFill>
                  <a:latin typeface="Arial" charset="0"/>
                </a:rPr>
                <a:t>3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COOH 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          H</a:t>
              </a:r>
              <a:r>
                <a:rPr lang="en-US" sz="2400" baseline="30000" dirty="0">
                  <a:solidFill>
                    <a:srgbClr val="000000"/>
                  </a:solidFill>
                  <a:latin typeface="Arial" charset="0"/>
                </a:rPr>
                <a:t>+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 + CH</a:t>
              </a:r>
              <a:r>
                <a:rPr lang="en-US" sz="2400" baseline="-25000" dirty="0">
                  <a:solidFill>
                    <a:srgbClr val="000000"/>
                  </a:solidFill>
                  <a:latin typeface="Arial" charset="0"/>
                </a:rPr>
                <a:t>3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COO</a:t>
              </a:r>
              <a:r>
                <a:rPr lang="en-US" sz="2800" baseline="30000" dirty="0">
                  <a:solidFill>
                    <a:srgbClr val="000000"/>
                  </a:solidFill>
                  <a:latin typeface="Arial" charset="0"/>
                </a:rPr>
                <a:t>-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91507" y="3523238"/>
            <a:ext cx="6871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Then we add some CH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COONa (a strong electrolyte).  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7" name="Oval 22"/>
          <p:cNvSpPr>
            <a:spLocks noChangeArrowheads="1"/>
          </p:cNvSpPr>
          <p:nvPr/>
        </p:nvSpPr>
        <p:spPr bwMode="auto">
          <a:xfrm>
            <a:off x="5643419" y="4258390"/>
            <a:ext cx="2031997" cy="56803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7620000" y="4045957"/>
            <a:ext cx="1295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dirty="0">
                <a:solidFill>
                  <a:srgbClr val="FF0000"/>
                </a:solidFill>
                <a:latin typeface="Arial" charset="0"/>
              </a:rPr>
              <a:t>common ion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6330205" y="2550638"/>
            <a:ext cx="0" cy="3193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125850" y="2834304"/>
            <a:ext cx="2133600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690438" y="5187943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2400" baseline="30000" dirty="0">
                <a:solidFill>
                  <a:srgbClr val="000000"/>
                </a:solidFill>
                <a:latin typeface="Arial" charset="0"/>
              </a:rPr>
              <a:t>+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245243" y="5230525"/>
            <a:ext cx="0" cy="4017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980972" y="5184701"/>
            <a:ext cx="579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charset="0"/>
              </a:rPr>
              <a:t>pH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5584417" y="5214025"/>
            <a:ext cx="0" cy="43154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964983" y="5963050"/>
            <a:ext cx="5476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There is an easier way to calculate the pH for a common ion solution!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0200" y="6788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HH equation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95269" y="974273"/>
            <a:ext cx="8474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Consider mixture of weak acid HA and salt </a:t>
            </a:r>
            <a:r>
              <a:rPr lang="en-US" sz="2400" dirty="0" err="1">
                <a:solidFill>
                  <a:srgbClr val="000000"/>
                </a:solidFill>
                <a:latin typeface="Calibri" pitchFamily="34" charset="0"/>
              </a:rPr>
              <a:t>NaA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4229100" y="1543052"/>
            <a:ext cx="3756026" cy="461963"/>
            <a:chOff x="1641" y="1056"/>
            <a:chExt cx="2366" cy="291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641" y="1056"/>
              <a:ext cx="236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HA 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             H</a:t>
              </a:r>
              <a:r>
                <a:rPr lang="en-US" sz="2400" baseline="30000" dirty="0">
                  <a:solidFill>
                    <a:srgbClr val="000000"/>
                  </a:solidFill>
                  <a:latin typeface="Calibri" pitchFamily="34" charset="0"/>
                </a:rPr>
                <a:t>+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 + A</a:t>
              </a:r>
              <a:r>
                <a:rPr lang="en-US" sz="2800" baseline="30000" dirty="0">
                  <a:solidFill>
                    <a:srgbClr val="000000"/>
                  </a:solidFill>
                  <a:latin typeface="Calibri" pitchFamily="34" charset="0"/>
                </a:rPr>
                <a:t>-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2296" y="1159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 flipH="1">
              <a:off x="2296" y="1255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9" name="Group 13"/>
          <p:cNvGrpSpPr>
            <a:grpSpLocks/>
          </p:cNvGrpSpPr>
          <p:nvPr/>
        </p:nvGrpSpPr>
        <p:grpSpPr bwMode="auto">
          <a:xfrm>
            <a:off x="4273550" y="2257426"/>
            <a:ext cx="3832226" cy="461963"/>
            <a:chOff x="298" y="528"/>
            <a:chExt cx="2414" cy="291"/>
          </a:xfrm>
        </p:grpSpPr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298" y="528"/>
              <a:ext cx="241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err="1">
                  <a:solidFill>
                    <a:srgbClr val="000000"/>
                  </a:solidFill>
                  <a:latin typeface="Calibri" pitchFamily="34" charset="0"/>
                </a:rPr>
                <a:t>NaA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sz="2000" i="1" dirty="0">
                  <a:solidFill>
                    <a:srgbClr val="000000"/>
                  </a:solidFill>
                  <a:latin typeface="Calibri" pitchFamily="34" charset="0"/>
                </a:rPr>
                <a:t>s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            Na</a:t>
              </a:r>
              <a:r>
                <a:rPr lang="en-US" sz="2400" baseline="30000" dirty="0">
                  <a:solidFill>
                    <a:srgbClr val="000000"/>
                  </a:solidFill>
                  <a:latin typeface="Calibri" pitchFamily="34" charset="0"/>
                </a:rPr>
                <a:t>+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 + A</a:t>
              </a:r>
              <a:r>
                <a:rPr lang="en-US" sz="2800" baseline="30000" dirty="0">
                  <a:solidFill>
                    <a:srgbClr val="000000"/>
                  </a:solidFill>
                  <a:latin typeface="Calibri" pitchFamily="34" charset="0"/>
                </a:rPr>
                <a:t>-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935" y="679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12" name="Group 14"/>
          <p:cNvGrpSpPr>
            <a:grpSpLocks/>
          </p:cNvGrpSpPr>
          <p:nvPr/>
        </p:nvGrpSpPr>
        <p:grpSpPr bwMode="auto">
          <a:xfrm>
            <a:off x="1506538" y="1495426"/>
            <a:ext cx="2006600" cy="866776"/>
            <a:chOff x="2208" y="1617"/>
            <a:chExt cx="1264" cy="546"/>
          </a:xfrm>
        </p:grpSpPr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2208" y="1754"/>
              <a:ext cx="42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0000"/>
                  </a:solidFill>
                  <a:latin typeface="Calibri" pitchFamily="34" charset="0"/>
                </a:rPr>
                <a:t>K</a:t>
              </a:r>
              <a:r>
                <a:rPr lang="en-US" sz="2400" i="1" baseline="-25000">
                  <a:solidFill>
                    <a:srgbClr val="000000"/>
                  </a:solidFill>
                  <a:latin typeface="Calibri" pitchFamily="34" charset="0"/>
                </a:rPr>
                <a:t>a</a:t>
              </a:r>
              <a:r>
                <a:rPr lang="en-US" sz="2400">
                  <a:solidFill>
                    <a:srgbClr val="000000"/>
                  </a:solidFill>
                  <a:latin typeface="Calibri" pitchFamily="34" charset="0"/>
                </a:rPr>
                <a:t> =</a:t>
              </a:r>
              <a:endParaRPr lang="en-US" sz="2400" i="1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2751" y="1617"/>
              <a:ext cx="72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[H</a:t>
              </a:r>
              <a:r>
                <a:rPr lang="en-US" sz="2400" baseline="30000" dirty="0">
                  <a:solidFill>
                    <a:srgbClr val="000000"/>
                  </a:solidFill>
                  <a:latin typeface="Calibri" pitchFamily="34" charset="0"/>
                </a:rPr>
                <a:t>+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][A</a:t>
              </a:r>
              <a:r>
                <a:rPr lang="en-US" sz="2800" baseline="30000" dirty="0">
                  <a:solidFill>
                    <a:srgbClr val="000000"/>
                  </a:solidFill>
                  <a:latin typeface="Calibri" pitchFamily="34" charset="0"/>
                </a:rPr>
                <a:t>-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]</a:t>
              </a:r>
            </a:p>
          </p:txBody>
        </p:sp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2875" y="1872"/>
              <a:ext cx="46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[HA]</a:t>
              </a:r>
            </a:p>
          </p:txBody>
        </p:sp>
        <p:sp>
          <p:nvSpPr>
            <p:cNvPr id="16" name="Line 18"/>
            <p:cNvSpPr>
              <a:spLocks noChangeShapeType="1"/>
            </p:cNvSpPr>
            <p:nvPr/>
          </p:nvSpPr>
          <p:spPr bwMode="auto">
            <a:xfrm>
              <a:off x="2784" y="1905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252918" y="6355898"/>
            <a:ext cx="85992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Assumption: that the [A</a:t>
            </a:r>
            <a:r>
              <a:rPr lang="en-US" sz="2400" baseline="30000" dirty="0">
                <a:solidFill>
                  <a:srgbClr val="FF0000"/>
                </a:solidFill>
                <a:latin typeface="Calibri" pitchFamily="34" charset="0"/>
              </a:rPr>
              <a:t>-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] from </a:t>
            </a:r>
            <a:r>
              <a:rPr lang="en-US" sz="2400" dirty="0" err="1">
                <a:solidFill>
                  <a:srgbClr val="FF0000"/>
                </a:solidFill>
                <a:latin typeface="Calibri" pitchFamily="34" charset="0"/>
              </a:rPr>
              <a:t>NaA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 &gt;&gt; [A</a:t>
            </a:r>
            <a:r>
              <a:rPr lang="en-US" sz="2400" baseline="30000" dirty="0">
                <a:solidFill>
                  <a:srgbClr val="FF0000"/>
                </a:solidFill>
                <a:latin typeface="Calibri" pitchFamily="34" charset="0"/>
              </a:rPr>
              <a:t>-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] from HA (x is negligible) </a:t>
            </a:r>
          </a:p>
        </p:txBody>
      </p:sp>
      <p:grpSp>
        <p:nvGrpSpPr>
          <p:cNvPr id="19" name="Group 19"/>
          <p:cNvGrpSpPr>
            <a:grpSpLocks/>
          </p:cNvGrpSpPr>
          <p:nvPr/>
        </p:nvGrpSpPr>
        <p:grpSpPr bwMode="auto">
          <a:xfrm>
            <a:off x="1425575" y="2505075"/>
            <a:ext cx="1958975" cy="862013"/>
            <a:chOff x="2208" y="1617"/>
            <a:chExt cx="1234" cy="543"/>
          </a:xfrm>
        </p:grpSpPr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2208" y="1754"/>
              <a:ext cx="56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Calibri" pitchFamily="34" charset="0"/>
                </a:rPr>
                <a:t>[H</a:t>
              </a:r>
              <a:r>
                <a:rPr lang="en-US" sz="2400" baseline="30000">
                  <a:solidFill>
                    <a:srgbClr val="000000"/>
                  </a:solidFill>
                  <a:latin typeface="Calibri" pitchFamily="34" charset="0"/>
                </a:rPr>
                <a:t>+</a:t>
              </a:r>
              <a:r>
                <a:rPr lang="en-US" sz="2400">
                  <a:solidFill>
                    <a:srgbClr val="000000"/>
                  </a:solidFill>
                  <a:latin typeface="Calibri" pitchFamily="34" charset="0"/>
                </a:rPr>
                <a:t>] =</a:t>
              </a:r>
              <a:endParaRPr lang="en-US" sz="2400" i="1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2781" y="1617"/>
              <a:ext cx="66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dirty="0">
                  <a:solidFill>
                    <a:srgbClr val="000000"/>
                  </a:solidFill>
                  <a:latin typeface="Calibri" pitchFamily="34" charset="0"/>
                </a:rPr>
                <a:t>K</a:t>
              </a:r>
              <a:r>
                <a:rPr lang="en-US" sz="2400" i="1" baseline="-25000" dirty="0">
                  <a:solidFill>
                    <a:srgbClr val="000000"/>
                  </a:solidFill>
                  <a:latin typeface="Calibri" pitchFamily="34" charset="0"/>
                </a:rPr>
                <a:t>a 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[HA]</a:t>
              </a:r>
            </a:p>
          </p:txBody>
        </p:sp>
        <p:sp>
          <p:nvSpPr>
            <p:cNvPr id="22" name="Text Box 22"/>
            <p:cNvSpPr txBox="1">
              <a:spLocks noChangeArrowheads="1"/>
            </p:cNvSpPr>
            <p:nvPr/>
          </p:nvSpPr>
          <p:spPr bwMode="auto">
            <a:xfrm>
              <a:off x="2909" y="1872"/>
              <a:ext cx="40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Calibri" pitchFamily="34" charset="0"/>
                </a:rPr>
                <a:t>[A</a:t>
              </a:r>
              <a:r>
                <a:rPr lang="en-US" sz="2800" baseline="30000">
                  <a:solidFill>
                    <a:srgbClr val="000000"/>
                  </a:solidFill>
                  <a:latin typeface="Calibri" pitchFamily="34" charset="0"/>
                </a:rPr>
                <a:t>-</a:t>
              </a:r>
              <a:r>
                <a:rPr lang="en-US" sz="2400">
                  <a:solidFill>
                    <a:srgbClr val="000000"/>
                  </a:solidFill>
                  <a:latin typeface="Calibri" pitchFamily="34" charset="0"/>
                </a:rPr>
                <a:t>]</a:t>
              </a: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2784" y="1905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61975" y="3421063"/>
            <a:ext cx="3527426" cy="874712"/>
            <a:chOff x="561975" y="3421063"/>
            <a:chExt cx="3527426" cy="874712"/>
          </a:xfrm>
        </p:grpSpPr>
        <p:sp>
          <p:nvSpPr>
            <p:cNvPr id="25" name="Text Box 24"/>
            <p:cNvSpPr txBox="1">
              <a:spLocks noChangeArrowheads="1"/>
            </p:cNvSpPr>
            <p:nvPr/>
          </p:nvSpPr>
          <p:spPr bwMode="auto">
            <a:xfrm>
              <a:off x="561975" y="3600450"/>
              <a:ext cx="2909888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-log [H</a:t>
              </a:r>
              <a:r>
                <a:rPr lang="en-US" sz="2400" baseline="30000" dirty="0">
                  <a:solidFill>
                    <a:srgbClr val="000000"/>
                  </a:solidFill>
                  <a:latin typeface="Calibri" pitchFamily="34" charset="0"/>
                </a:rPr>
                <a:t>+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] = -log </a:t>
              </a:r>
              <a:r>
                <a:rPr lang="en-US" sz="2400" i="1" dirty="0">
                  <a:solidFill>
                    <a:srgbClr val="000000"/>
                  </a:solidFill>
                  <a:latin typeface="Calibri" pitchFamily="34" charset="0"/>
                </a:rPr>
                <a:t>K</a:t>
              </a:r>
              <a:r>
                <a:rPr lang="en-US" sz="2400" i="1" baseline="-25000" dirty="0">
                  <a:solidFill>
                    <a:srgbClr val="000000"/>
                  </a:solidFill>
                  <a:latin typeface="Calibri" pitchFamily="34" charset="0"/>
                </a:rPr>
                <a:t>a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 - log</a:t>
              </a:r>
            </a:p>
          </p:txBody>
        </p:sp>
        <p:grpSp>
          <p:nvGrpSpPr>
            <p:cNvPr id="26" name="Group 28"/>
            <p:cNvGrpSpPr>
              <a:grpSpLocks/>
            </p:cNvGrpSpPr>
            <p:nvPr/>
          </p:nvGrpSpPr>
          <p:grpSpPr bwMode="auto">
            <a:xfrm>
              <a:off x="3341688" y="3421063"/>
              <a:ext cx="747713" cy="874712"/>
              <a:chOff x="3158" y="2569"/>
              <a:chExt cx="471" cy="551"/>
            </a:xfrm>
          </p:grpSpPr>
          <p:sp>
            <p:nvSpPr>
              <p:cNvPr id="27" name="Text Box 25"/>
              <p:cNvSpPr txBox="1">
                <a:spLocks noChangeArrowheads="1"/>
              </p:cNvSpPr>
              <p:nvPr/>
            </p:nvSpPr>
            <p:spPr bwMode="auto">
              <a:xfrm>
                <a:off x="3158" y="2569"/>
                <a:ext cx="46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000000"/>
                    </a:solidFill>
                    <a:latin typeface="Calibri" pitchFamily="34" charset="0"/>
                  </a:rPr>
                  <a:t>[HA]</a:t>
                </a:r>
              </a:p>
            </p:txBody>
          </p:sp>
          <p:sp>
            <p:nvSpPr>
              <p:cNvPr id="28" name="Text Box 26"/>
              <p:cNvSpPr txBox="1">
                <a:spLocks noChangeArrowheads="1"/>
              </p:cNvSpPr>
              <p:nvPr/>
            </p:nvSpPr>
            <p:spPr bwMode="auto">
              <a:xfrm>
                <a:off x="3228" y="2832"/>
                <a:ext cx="40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000000"/>
                    </a:solidFill>
                    <a:latin typeface="Calibri" pitchFamily="34" charset="0"/>
                  </a:rPr>
                  <a:t>[A</a:t>
                </a:r>
                <a:r>
                  <a:rPr lang="en-US" sz="2800" baseline="30000">
                    <a:solidFill>
                      <a:srgbClr val="000000"/>
                    </a:solidFill>
                    <a:latin typeface="Calibri" pitchFamily="34" charset="0"/>
                  </a:rPr>
                  <a:t>-</a:t>
                </a:r>
                <a:r>
                  <a:rPr lang="en-US" sz="2400">
                    <a:solidFill>
                      <a:srgbClr val="000000"/>
                    </a:solidFill>
                    <a:latin typeface="Calibri" pitchFamily="34" charset="0"/>
                  </a:rPr>
                  <a:t>]</a:t>
                </a:r>
              </a:p>
            </p:txBody>
          </p:sp>
          <p:sp>
            <p:nvSpPr>
              <p:cNvPr id="29" name="Line 27"/>
              <p:cNvSpPr>
                <a:spLocks noChangeShapeType="1"/>
              </p:cNvSpPr>
              <p:nvPr/>
            </p:nvSpPr>
            <p:spPr bwMode="auto">
              <a:xfrm>
                <a:off x="3211" y="2845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523875" y="4392611"/>
            <a:ext cx="3617913" cy="879474"/>
            <a:chOff x="523875" y="4402136"/>
            <a:chExt cx="3617913" cy="879474"/>
          </a:xfrm>
        </p:grpSpPr>
        <p:sp>
          <p:nvSpPr>
            <p:cNvPr id="31" name="Text Box 31"/>
            <p:cNvSpPr txBox="1">
              <a:spLocks noChangeArrowheads="1"/>
            </p:cNvSpPr>
            <p:nvPr/>
          </p:nvSpPr>
          <p:spPr bwMode="auto">
            <a:xfrm>
              <a:off x="523875" y="4581523"/>
              <a:ext cx="2968625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-log [H</a:t>
              </a:r>
              <a:r>
                <a:rPr lang="en-US" sz="2400" baseline="30000" dirty="0">
                  <a:solidFill>
                    <a:srgbClr val="000000"/>
                  </a:solidFill>
                  <a:latin typeface="Calibri" pitchFamily="34" charset="0"/>
                </a:rPr>
                <a:t>+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] = -log </a:t>
              </a:r>
              <a:r>
                <a:rPr lang="en-US" sz="2400" i="1" dirty="0">
                  <a:solidFill>
                    <a:srgbClr val="000000"/>
                  </a:solidFill>
                  <a:latin typeface="Calibri" pitchFamily="34" charset="0"/>
                </a:rPr>
                <a:t>K</a:t>
              </a:r>
              <a:r>
                <a:rPr lang="en-US" sz="2400" i="1" baseline="-25000" dirty="0">
                  <a:solidFill>
                    <a:srgbClr val="000000"/>
                  </a:solidFill>
                  <a:latin typeface="Calibri" pitchFamily="34" charset="0"/>
                </a:rPr>
                <a:t>a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 + log</a:t>
              </a:r>
            </a:p>
          </p:txBody>
        </p:sp>
        <p:grpSp>
          <p:nvGrpSpPr>
            <p:cNvPr id="32" name="Group 32"/>
            <p:cNvGrpSpPr>
              <a:grpSpLocks/>
            </p:cNvGrpSpPr>
            <p:nvPr/>
          </p:nvGrpSpPr>
          <p:grpSpPr bwMode="auto">
            <a:xfrm>
              <a:off x="3397250" y="4402136"/>
              <a:ext cx="744538" cy="879474"/>
              <a:chOff x="3169" y="2569"/>
              <a:chExt cx="469" cy="554"/>
            </a:xfrm>
          </p:grpSpPr>
          <p:sp>
            <p:nvSpPr>
              <p:cNvPr id="33" name="Text Box 33"/>
              <p:cNvSpPr txBox="1">
                <a:spLocks noChangeArrowheads="1"/>
              </p:cNvSpPr>
              <p:nvPr/>
            </p:nvSpPr>
            <p:spPr bwMode="auto">
              <a:xfrm>
                <a:off x="3202" y="2569"/>
                <a:ext cx="40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Calibri" pitchFamily="34" charset="0"/>
                  </a:rPr>
                  <a:t>[A</a:t>
                </a:r>
                <a:r>
                  <a:rPr lang="en-US" sz="2800" baseline="30000" dirty="0">
                    <a:solidFill>
                      <a:srgbClr val="000000"/>
                    </a:solidFill>
                    <a:latin typeface="Calibri" pitchFamily="34" charset="0"/>
                  </a:rPr>
                  <a:t>-</a:t>
                </a:r>
                <a:r>
                  <a:rPr lang="en-US" sz="2400" dirty="0">
                    <a:solidFill>
                      <a:srgbClr val="000000"/>
                    </a:solidFill>
                    <a:latin typeface="Calibri" pitchFamily="34" charset="0"/>
                  </a:rPr>
                  <a:t>]</a:t>
                </a:r>
              </a:p>
            </p:txBody>
          </p:sp>
          <p:sp>
            <p:nvSpPr>
              <p:cNvPr id="34" name="Text Box 34"/>
              <p:cNvSpPr txBox="1">
                <a:spLocks noChangeArrowheads="1"/>
              </p:cNvSpPr>
              <p:nvPr/>
            </p:nvSpPr>
            <p:spPr bwMode="auto">
              <a:xfrm>
                <a:off x="3169" y="2832"/>
                <a:ext cx="46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Calibri" pitchFamily="34" charset="0"/>
                  </a:rPr>
                  <a:t>[HA]</a:t>
                </a:r>
              </a:p>
            </p:txBody>
          </p:sp>
          <p:sp>
            <p:nvSpPr>
              <p:cNvPr id="35" name="Line 35"/>
              <p:cNvSpPr>
                <a:spLocks noChangeShapeType="1"/>
              </p:cNvSpPr>
              <p:nvPr/>
            </p:nvSpPr>
            <p:spPr bwMode="auto">
              <a:xfrm>
                <a:off x="3211" y="2845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grpSp>
        <p:nvGrpSpPr>
          <p:cNvPr id="44" name="Group 43"/>
          <p:cNvGrpSpPr/>
          <p:nvPr/>
        </p:nvGrpSpPr>
        <p:grpSpPr>
          <a:xfrm>
            <a:off x="1235075" y="5343528"/>
            <a:ext cx="2536826" cy="879476"/>
            <a:chOff x="1235075" y="5476878"/>
            <a:chExt cx="2536826" cy="879476"/>
          </a:xfrm>
        </p:grpSpPr>
        <p:sp>
          <p:nvSpPr>
            <p:cNvPr id="37" name="Text Box 37"/>
            <p:cNvSpPr txBox="1">
              <a:spLocks noChangeArrowheads="1"/>
            </p:cNvSpPr>
            <p:nvPr/>
          </p:nvSpPr>
          <p:spPr bwMode="auto">
            <a:xfrm>
              <a:off x="1235075" y="5678491"/>
              <a:ext cx="192087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pH = p</a:t>
              </a:r>
              <a:r>
                <a:rPr lang="en-US" sz="2400" i="1" dirty="0">
                  <a:solidFill>
                    <a:srgbClr val="000000"/>
                  </a:solidFill>
                  <a:latin typeface="Calibri" pitchFamily="34" charset="0"/>
                </a:rPr>
                <a:t>K</a:t>
              </a:r>
              <a:r>
                <a:rPr lang="en-US" sz="2400" i="1" baseline="-25000" dirty="0">
                  <a:solidFill>
                    <a:srgbClr val="000000"/>
                  </a:solidFill>
                  <a:latin typeface="Calibri" pitchFamily="34" charset="0"/>
                </a:rPr>
                <a:t>a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 + log</a:t>
              </a:r>
            </a:p>
          </p:txBody>
        </p:sp>
        <p:grpSp>
          <p:nvGrpSpPr>
            <p:cNvPr id="38" name="Group 38"/>
            <p:cNvGrpSpPr>
              <a:grpSpLocks/>
            </p:cNvGrpSpPr>
            <p:nvPr/>
          </p:nvGrpSpPr>
          <p:grpSpPr bwMode="auto">
            <a:xfrm>
              <a:off x="3027363" y="5476878"/>
              <a:ext cx="744538" cy="879476"/>
              <a:chOff x="3169" y="2569"/>
              <a:chExt cx="469" cy="554"/>
            </a:xfrm>
          </p:grpSpPr>
          <p:sp>
            <p:nvSpPr>
              <p:cNvPr id="39" name="Text Box 39"/>
              <p:cNvSpPr txBox="1">
                <a:spLocks noChangeArrowheads="1"/>
              </p:cNvSpPr>
              <p:nvPr/>
            </p:nvSpPr>
            <p:spPr bwMode="auto">
              <a:xfrm>
                <a:off x="3202" y="2569"/>
                <a:ext cx="40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Calibri" pitchFamily="34" charset="0"/>
                  </a:rPr>
                  <a:t>[A</a:t>
                </a:r>
                <a:r>
                  <a:rPr lang="en-US" sz="2800" baseline="30000" dirty="0">
                    <a:solidFill>
                      <a:srgbClr val="000000"/>
                    </a:solidFill>
                    <a:latin typeface="Calibri" pitchFamily="34" charset="0"/>
                  </a:rPr>
                  <a:t>-</a:t>
                </a:r>
                <a:r>
                  <a:rPr lang="en-US" sz="2400" dirty="0">
                    <a:solidFill>
                      <a:srgbClr val="000000"/>
                    </a:solidFill>
                    <a:latin typeface="Calibri" pitchFamily="34" charset="0"/>
                  </a:rPr>
                  <a:t>]</a:t>
                </a:r>
              </a:p>
            </p:txBody>
          </p:sp>
          <p:sp>
            <p:nvSpPr>
              <p:cNvPr id="40" name="Text Box 40"/>
              <p:cNvSpPr txBox="1">
                <a:spLocks noChangeArrowheads="1"/>
              </p:cNvSpPr>
              <p:nvPr/>
            </p:nvSpPr>
            <p:spPr bwMode="auto">
              <a:xfrm>
                <a:off x="3169" y="2832"/>
                <a:ext cx="46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Calibri" pitchFamily="34" charset="0"/>
                  </a:rPr>
                  <a:t>[HA]</a:t>
                </a:r>
              </a:p>
            </p:txBody>
          </p:sp>
          <p:sp>
            <p:nvSpPr>
              <p:cNvPr id="41" name="Line 41"/>
              <p:cNvSpPr>
                <a:spLocks noChangeShapeType="1"/>
              </p:cNvSpPr>
              <p:nvPr/>
            </p:nvSpPr>
            <p:spPr bwMode="auto">
              <a:xfrm>
                <a:off x="3211" y="2845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45" name="Rounded Rectangle 44"/>
          <p:cNvSpPr/>
          <p:nvPr/>
        </p:nvSpPr>
        <p:spPr>
          <a:xfrm>
            <a:off x="4396456" y="2967598"/>
            <a:ext cx="4404644" cy="1937777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lang="en-US" sz="2400" kern="0" dirty="0">
                <a:solidFill>
                  <a:sysClr val="windowText" lastClr="000000"/>
                </a:solidFill>
                <a:latin typeface="Calibri"/>
              </a:rPr>
              <a:t>Henderson-</a:t>
            </a:r>
            <a:r>
              <a:rPr lang="en-US" sz="2400" kern="0" dirty="0" err="1">
                <a:solidFill>
                  <a:sysClr val="windowText" lastClr="000000"/>
                </a:solidFill>
                <a:latin typeface="Calibri"/>
              </a:rPr>
              <a:t>Hasselbalch</a:t>
            </a:r>
            <a:r>
              <a:rPr lang="en-US" sz="2400" kern="0" dirty="0">
                <a:solidFill>
                  <a:sysClr val="windowText" lastClr="000000"/>
                </a:solidFill>
                <a:latin typeface="Calibri"/>
              </a:rPr>
              <a:t> equation</a:t>
            </a:r>
          </a:p>
          <a:p>
            <a:pPr lvl="0" algn="ctr"/>
            <a:endParaRPr lang="en-US" sz="2400" kern="0" dirty="0">
              <a:solidFill>
                <a:sysClr val="windowText" lastClr="000000"/>
              </a:solidFill>
              <a:latin typeface="Calibri"/>
            </a:endParaRPr>
          </a:p>
          <a:p>
            <a:pPr lvl="0" algn="ctr"/>
            <a:endParaRPr lang="en-US" sz="2400" kern="0" dirty="0">
              <a:solidFill>
                <a:sysClr val="windowText" lastClr="000000"/>
              </a:solidFill>
              <a:latin typeface="Calibri"/>
            </a:endParaRPr>
          </a:p>
          <a:p>
            <a:pPr lvl="0" algn="ctr"/>
            <a:endParaRPr lang="en-US" sz="2400" kern="0" dirty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495800" y="3876675"/>
            <a:ext cx="4092575" cy="874713"/>
            <a:chOff x="4495800" y="3962400"/>
            <a:chExt cx="4092575" cy="874713"/>
          </a:xfrm>
        </p:grpSpPr>
        <p:sp>
          <p:nvSpPr>
            <p:cNvPr id="47" name="Text Box 48"/>
            <p:cNvSpPr txBox="1">
              <a:spLocks noChangeArrowheads="1"/>
            </p:cNvSpPr>
            <p:nvPr/>
          </p:nvSpPr>
          <p:spPr bwMode="auto">
            <a:xfrm>
              <a:off x="4495800" y="4152900"/>
              <a:ext cx="192039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pH = p</a:t>
              </a:r>
              <a:r>
                <a:rPr lang="en-US" sz="2400" i="1" dirty="0">
                  <a:solidFill>
                    <a:srgbClr val="000000"/>
                  </a:solidFill>
                  <a:latin typeface="Calibri" pitchFamily="34" charset="0"/>
                </a:rPr>
                <a:t>K</a:t>
              </a:r>
              <a:r>
                <a:rPr lang="en-US" sz="2400" i="1" baseline="-25000" dirty="0">
                  <a:solidFill>
                    <a:srgbClr val="000000"/>
                  </a:solidFill>
                  <a:latin typeface="Calibri" pitchFamily="34" charset="0"/>
                </a:rPr>
                <a:t>a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 + log</a:t>
              </a:r>
            </a:p>
          </p:txBody>
        </p:sp>
        <p:grpSp>
          <p:nvGrpSpPr>
            <p:cNvPr id="48" name="Group 54"/>
            <p:cNvGrpSpPr>
              <a:grpSpLocks/>
            </p:cNvGrpSpPr>
            <p:nvPr/>
          </p:nvGrpSpPr>
          <p:grpSpPr bwMode="auto">
            <a:xfrm>
              <a:off x="6334125" y="3962400"/>
              <a:ext cx="2254250" cy="874713"/>
              <a:chOff x="2448" y="3728"/>
              <a:chExt cx="1420" cy="551"/>
            </a:xfrm>
          </p:grpSpPr>
          <p:sp>
            <p:nvSpPr>
              <p:cNvPr id="49" name="Text Box 50"/>
              <p:cNvSpPr txBox="1">
                <a:spLocks noChangeArrowheads="1"/>
              </p:cNvSpPr>
              <p:nvPr/>
            </p:nvSpPr>
            <p:spPr bwMode="auto">
              <a:xfrm>
                <a:off x="2449" y="3728"/>
                <a:ext cx="141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Calibri" pitchFamily="34" charset="0"/>
                  </a:rPr>
                  <a:t>[conjugate base]</a:t>
                </a:r>
              </a:p>
            </p:txBody>
          </p:sp>
          <p:sp>
            <p:nvSpPr>
              <p:cNvPr id="50" name="Text Box 51"/>
              <p:cNvSpPr txBox="1">
                <a:spLocks noChangeArrowheads="1"/>
              </p:cNvSpPr>
              <p:nvPr/>
            </p:nvSpPr>
            <p:spPr bwMode="auto">
              <a:xfrm>
                <a:off x="2866" y="3991"/>
                <a:ext cx="57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Calibri" pitchFamily="34" charset="0"/>
                  </a:rPr>
                  <a:t>[acid]</a:t>
                </a:r>
              </a:p>
            </p:txBody>
          </p:sp>
          <p:sp>
            <p:nvSpPr>
              <p:cNvPr id="51" name="Line 52"/>
              <p:cNvSpPr>
                <a:spLocks noChangeShapeType="1"/>
              </p:cNvSpPr>
              <p:nvPr/>
            </p:nvSpPr>
            <p:spPr bwMode="auto">
              <a:xfrm>
                <a:off x="2448" y="4004"/>
                <a:ext cx="14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53" name="Text Box 44"/>
          <p:cNvSpPr txBox="1">
            <a:spLocks noChangeArrowheads="1"/>
          </p:cNvSpPr>
          <p:nvPr/>
        </p:nvSpPr>
        <p:spPr bwMode="auto">
          <a:xfrm>
            <a:off x="4132263" y="5575300"/>
            <a:ext cx="1697260" cy="46166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K</a:t>
            </a:r>
            <a:r>
              <a:rPr lang="en-US" sz="2400" i="1" baseline="-25000" dirty="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= -log 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K</a:t>
            </a:r>
            <a:r>
              <a:rPr lang="en-US" sz="2400" i="1" baseline="-25000" dirty="0">
                <a:solidFill>
                  <a:srgbClr val="000000"/>
                </a:solidFill>
                <a:latin typeface="Calibri" pitchFamily="34" charset="0"/>
              </a:rPr>
              <a:t>a</a:t>
            </a: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5" grpId="0" animBg="1"/>
      <p:bldP spid="5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EA36E1-51E8-47E5-A61B-20FEE178DAC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ext Placeholder 2"/>
          <p:cNvSpPr>
            <a:spLocks/>
          </p:cNvSpPr>
          <p:nvPr/>
        </p:nvSpPr>
        <p:spPr bwMode="auto">
          <a:xfrm>
            <a:off x="152400" y="914400"/>
            <a:ext cx="88074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AutoNum type="alphaLcParenBoth"/>
              <a:tabLst>
                <a:tab pos="461963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Calculate the pH of a 0.20 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COOH solution. </a:t>
            </a: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(b)  What is the pH of a solution containing both 0.20 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COOH and 0.30 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COONa? The 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K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of CH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COOH is 1.8 x 10</a:t>
            </a:r>
            <a:r>
              <a:rPr lang="en-US" sz="2400" baseline="30000" dirty="0">
                <a:solidFill>
                  <a:srgbClr val="000000"/>
                </a:solidFill>
                <a:latin typeface="Calibri" pitchFamily="34" charset="0"/>
              </a:rPr>
              <a:t>-5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15597" y="888051"/>
            <a:ext cx="989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(2.72)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396206" y="3845118"/>
            <a:ext cx="6348413" cy="461963"/>
            <a:chOff x="1488" y="3168"/>
            <a:chExt cx="3999" cy="291"/>
          </a:xfrm>
        </p:grpSpPr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1488" y="3168"/>
              <a:ext cx="399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</a:rPr>
                <a:t>CH</a:t>
              </a:r>
              <a:r>
                <a:rPr lang="en-US" sz="2400" baseline="-25000" dirty="0">
                  <a:solidFill>
                    <a:srgbClr val="000000"/>
                  </a:solidFill>
                </a:rPr>
                <a:t>3</a:t>
              </a:r>
              <a:r>
                <a:rPr lang="en-US" sz="2400" dirty="0">
                  <a:solidFill>
                    <a:srgbClr val="000000"/>
                  </a:solidFill>
                </a:rPr>
                <a:t>COONa </a:t>
              </a:r>
              <a:r>
                <a:rPr lang="en-US" sz="2000" dirty="0">
                  <a:solidFill>
                    <a:srgbClr val="000000"/>
                  </a:solidFill>
                </a:rPr>
                <a:t>(</a:t>
              </a:r>
              <a:r>
                <a:rPr lang="en-US" sz="2000" i="1" dirty="0">
                  <a:solidFill>
                    <a:srgbClr val="000000"/>
                  </a:solidFill>
                </a:rPr>
                <a:t>s</a:t>
              </a:r>
              <a:r>
                <a:rPr lang="en-US" sz="2000" dirty="0">
                  <a:solidFill>
                    <a:srgbClr val="000000"/>
                  </a:solidFill>
                </a:rPr>
                <a:t>)</a:t>
              </a:r>
              <a:r>
                <a:rPr lang="en-US" sz="2400" dirty="0">
                  <a:solidFill>
                    <a:srgbClr val="000000"/>
                  </a:solidFill>
                </a:rPr>
                <a:t>          Na</a:t>
              </a:r>
              <a:r>
                <a:rPr lang="en-US" sz="2400" baseline="30000" dirty="0">
                  <a:solidFill>
                    <a:srgbClr val="000000"/>
                  </a:solidFill>
                </a:rPr>
                <a:t>+</a:t>
              </a:r>
              <a:r>
                <a:rPr lang="en-US" sz="2400" dirty="0">
                  <a:solidFill>
                    <a:srgbClr val="000000"/>
                  </a:solidFill>
                </a:rPr>
                <a:t> </a:t>
              </a:r>
              <a:r>
                <a:rPr lang="en-US" sz="2000" dirty="0">
                  <a:solidFill>
                    <a:srgbClr val="000000"/>
                  </a:solidFill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</a:rPr>
                <a:t>)</a:t>
              </a:r>
              <a:r>
                <a:rPr lang="en-US" sz="2400" dirty="0">
                  <a:solidFill>
                    <a:srgbClr val="000000"/>
                  </a:solidFill>
                </a:rPr>
                <a:t> + CH</a:t>
              </a:r>
              <a:r>
                <a:rPr lang="en-US" sz="2400" baseline="-25000" dirty="0">
                  <a:solidFill>
                    <a:srgbClr val="000000"/>
                  </a:solidFill>
                </a:rPr>
                <a:t>3</a:t>
              </a:r>
              <a:r>
                <a:rPr lang="en-US" sz="2400" dirty="0">
                  <a:solidFill>
                    <a:srgbClr val="000000"/>
                  </a:solidFill>
                </a:rPr>
                <a:t>COO</a:t>
              </a:r>
              <a:r>
                <a:rPr lang="en-US" sz="2800" baseline="30000" dirty="0">
                  <a:solidFill>
                    <a:srgbClr val="000000"/>
                  </a:solidFill>
                </a:rPr>
                <a:t>-</a:t>
              </a:r>
              <a:r>
                <a:rPr lang="en-US" sz="2000" dirty="0">
                  <a:solidFill>
                    <a:srgbClr val="000000"/>
                  </a:solidFill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>
              <a:off x="2896" y="3312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1482445" y="2644314"/>
            <a:ext cx="6113463" cy="457200"/>
            <a:chOff x="672" y="3591"/>
            <a:chExt cx="3851" cy="288"/>
          </a:xfrm>
        </p:grpSpPr>
        <p:grpSp>
          <p:nvGrpSpPr>
            <p:cNvPr id="11" name="Group 14"/>
            <p:cNvGrpSpPr>
              <a:grpSpLocks/>
            </p:cNvGrpSpPr>
            <p:nvPr/>
          </p:nvGrpSpPr>
          <p:grpSpPr bwMode="auto">
            <a:xfrm>
              <a:off x="2072" y="3696"/>
              <a:ext cx="384" cy="96"/>
              <a:chOff x="3427" y="2256"/>
              <a:chExt cx="384" cy="96"/>
            </a:xfrm>
          </p:grpSpPr>
          <p:sp>
            <p:nvSpPr>
              <p:cNvPr id="14" name="Line 9"/>
              <p:cNvSpPr>
                <a:spLocks noChangeShapeType="1"/>
              </p:cNvSpPr>
              <p:nvPr/>
            </p:nvSpPr>
            <p:spPr bwMode="auto">
              <a:xfrm>
                <a:off x="3427" y="2256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Line 10"/>
              <p:cNvSpPr>
                <a:spLocks noChangeShapeType="1"/>
              </p:cNvSpPr>
              <p:nvPr/>
            </p:nvSpPr>
            <p:spPr bwMode="auto">
              <a:xfrm flipH="1">
                <a:off x="3427" y="2352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672" y="3591"/>
              <a:ext cx="38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</a:rPr>
                <a:t>CH</a:t>
              </a:r>
              <a:r>
                <a:rPr lang="en-US" sz="2400" baseline="-25000" dirty="0">
                  <a:solidFill>
                    <a:srgbClr val="000000"/>
                  </a:solidFill>
                </a:rPr>
                <a:t>3</a:t>
              </a:r>
              <a:r>
                <a:rPr lang="en-US" sz="2400" dirty="0">
                  <a:solidFill>
                    <a:srgbClr val="000000"/>
                  </a:solidFill>
                </a:rPr>
                <a:t>COOH </a:t>
              </a:r>
              <a:r>
                <a:rPr lang="en-US" sz="2000" dirty="0">
                  <a:solidFill>
                    <a:srgbClr val="000000"/>
                  </a:solidFill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</a:rPr>
                <a:t>)</a:t>
              </a:r>
              <a:r>
                <a:rPr lang="en-US" sz="2400" dirty="0">
                  <a:solidFill>
                    <a:srgbClr val="000000"/>
                  </a:solidFill>
                </a:rPr>
                <a:t>          H</a:t>
              </a:r>
              <a:r>
                <a:rPr lang="en-US" sz="2400" baseline="30000" dirty="0">
                  <a:solidFill>
                    <a:srgbClr val="000000"/>
                  </a:solidFill>
                </a:rPr>
                <a:t>+</a:t>
              </a:r>
              <a:r>
                <a:rPr lang="en-US" sz="2400" dirty="0">
                  <a:solidFill>
                    <a:srgbClr val="000000"/>
                  </a:solidFill>
                </a:rPr>
                <a:t> </a:t>
              </a:r>
              <a:r>
                <a:rPr lang="en-US" sz="2000" dirty="0">
                  <a:solidFill>
                    <a:srgbClr val="000000"/>
                  </a:solidFill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</a:rPr>
                <a:t>)</a:t>
              </a:r>
              <a:r>
                <a:rPr lang="en-US" sz="2400" dirty="0">
                  <a:solidFill>
                    <a:srgbClr val="000000"/>
                  </a:solidFill>
                </a:rPr>
                <a:t> + CH</a:t>
              </a:r>
              <a:r>
                <a:rPr lang="en-US" sz="2400" baseline="-25000" dirty="0">
                  <a:solidFill>
                    <a:srgbClr val="000000"/>
                  </a:solidFill>
                </a:rPr>
                <a:t>3</a:t>
              </a:r>
              <a:r>
                <a:rPr lang="en-US" sz="2400" dirty="0">
                  <a:solidFill>
                    <a:srgbClr val="000000"/>
                  </a:solidFill>
                </a:rPr>
                <a:t>COO</a:t>
              </a:r>
              <a:r>
                <a:rPr lang="en-US" sz="2800" baseline="30000" dirty="0">
                  <a:solidFill>
                    <a:srgbClr val="000000"/>
                  </a:solidFill>
                </a:rPr>
                <a:t>-</a:t>
              </a:r>
              <a:r>
                <a:rPr lang="en-US" sz="2400" dirty="0">
                  <a:solidFill>
                    <a:srgbClr val="000000"/>
                  </a:solidFill>
                </a:rPr>
                <a:t> </a:t>
              </a:r>
              <a:r>
                <a:rPr lang="en-US" sz="2000" dirty="0">
                  <a:solidFill>
                    <a:srgbClr val="000000"/>
                  </a:solidFill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</a:rPr>
                <a:t>)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91507" y="3231398"/>
            <a:ext cx="6871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Then we add some CH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COONa (a strong electrolyte).  </a:t>
            </a:r>
            <a:endParaRPr lang="en-US" dirty="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674821" y="4594496"/>
            <a:ext cx="2536826" cy="879476"/>
            <a:chOff x="1235075" y="5476878"/>
            <a:chExt cx="2536826" cy="879476"/>
          </a:xfrm>
        </p:grpSpPr>
        <p:sp>
          <p:nvSpPr>
            <p:cNvPr id="28" name="Text Box 37"/>
            <p:cNvSpPr txBox="1">
              <a:spLocks noChangeArrowheads="1"/>
            </p:cNvSpPr>
            <p:nvPr/>
          </p:nvSpPr>
          <p:spPr bwMode="auto">
            <a:xfrm>
              <a:off x="1235075" y="5678491"/>
              <a:ext cx="192087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pH = p</a:t>
              </a:r>
              <a:r>
                <a:rPr lang="en-US" sz="2400" i="1" dirty="0">
                  <a:solidFill>
                    <a:srgbClr val="000000"/>
                  </a:solidFill>
                  <a:latin typeface="Calibri" pitchFamily="34" charset="0"/>
                </a:rPr>
                <a:t>K</a:t>
              </a:r>
              <a:r>
                <a:rPr lang="en-US" sz="2400" i="1" baseline="-25000" dirty="0">
                  <a:solidFill>
                    <a:srgbClr val="000000"/>
                  </a:solidFill>
                  <a:latin typeface="Calibri" pitchFamily="34" charset="0"/>
                </a:rPr>
                <a:t>a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 + log</a:t>
              </a:r>
            </a:p>
          </p:txBody>
        </p:sp>
        <p:grpSp>
          <p:nvGrpSpPr>
            <p:cNvPr id="29" name="Group 38"/>
            <p:cNvGrpSpPr>
              <a:grpSpLocks/>
            </p:cNvGrpSpPr>
            <p:nvPr/>
          </p:nvGrpSpPr>
          <p:grpSpPr bwMode="auto">
            <a:xfrm>
              <a:off x="3027363" y="5476878"/>
              <a:ext cx="744538" cy="879476"/>
              <a:chOff x="3169" y="2569"/>
              <a:chExt cx="469" cy="554"/>
            </a:xfrm>
          </p:grpSpPr>
          <p:sp>
            <p:nvSpPr>
              <p:cNvPr id="30" name="Text Box 39"/>
              <p:cNvSpPr txBox="1">
                <a:spLocks noChangeArrowheads="1"/>
              </p:cNvSpPr>
              <p:nvPr/>
            </p:nvSpPr>
            <p:spPr bwMode="auto">
              <a:xfrm>
                <a:off x="3202" y="2569"/>
                <a:ext cx="40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Calibri" pitchFamily="34" charset="0"/>
                  </a:rPr>
                  <a:t>[A</a:t>
                </a:r>
                <a:r>
                  <a:rPr lang="en-US" sz="2800" baseline="30000" dirty="0">
                    <a:solidFill>
                      <a:srgbClr val="000000"/>
                    </a:solidFill>
                    <a:latin typeface="Calibri" pitchFamily="34" charset="0"/>
                  </a:rPr>
                  <a:t>-</a:t>
                </a:r>
                <a:r>
                  <a:rPr lang="en-US" sz="2400" dirty="0">
                    <a:solidFill>
                      <a:srgbClr val="000000"/>
                    </a:solidFill>
                    <a:latin typeface="Calibri" pitchFamily="34" charset="0"/>
                  </a:rPr>
                  <a:t>]</a:t>
                </a:r>
              </a:p>
            </p:txBody>
          </p:sp>
          <p:sp>
            <p:nvSpPr>
              <p:cNvPr id="31" name="Text Box 40"/>
              <p:cNvSpPr txBox="1">
                <a:spLocks noChangeArrowheads="1"/>
              </p:cNvSpPr>
              <p:nvPr/>
            </p:nvSpPr>
            <p:spPr bwMode="auto">
              <a:xfrm>
                <a:off x="3169" y="2832"/>
                <a:ext cx="46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Calibri" pitchFamily="34" charset="0"/>
                  </a:rPr>
                  <a:t>[HA]</a:t>
                </a:r>
              </a:p>
            </p:txBody>
          </p:sp>
          <p:sp>
            <p:nvSpPr>
              <p:cNvPr id="32" name="Line 41"/>
              <p:cNvSpPr>
                <a:spLocks noChangeShapeType="1"/>
              </p:cNvSpPr>
              <p:nvPr/>
            </p:nvSpPr>
            <p:spPr bwMode="auto">
              <a:xfrm>
                <a:off x="3211" y="2845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1669601" y="5641840"/>
            <a:ext cx="4170896" cy="879476"/>
            <a:chOff x="1056737" y="5641840"/>
            <a:chExt cx="4170896" cy="879476"/>
          </a:xfrm>
        </p:grpSpPr>
        <p:sp>
          <p:nvSpPr>
            <p:cNvPr id="34" name="Text Box 37"/>
            <p:cNvSpPr txBox="1">
              <a:spLocks noChangeArrowheads="1"/>
            </p:cNvSpPr>
            <p:nvPr/>
          </p:nvSpPr>
          <p:spPr bwMode="auto">
            <a:xfrm>
              <a:off x="1056737" y="5843453"/>
              <a:ext cx="344517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pH = -log (1.8 x 10</a:t>
              </a:r>
              <a:r>
                <a:rPr lang="en-US" sz="2400" baseline="30000" dirty="0">
                  <a:solidFill>
                    <a:srgbClr val="000000"/>
                  </a:solidFill>
                  <a:latin typeface="Calibri" pitchFamily="34" charset="0"/>
                </a:rPr>
                <a:t>-5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) + log</a:t>
              </a:r>
            </a:p>
          </p:txBody>
        </p:sp>
        <p:grpSp>
          <p:nvGrpSpPr>
            <p:cNvPr id="35" name="Group 38"/>
            <p:cNvGrpSpPr>
              <a:grpSpLocks/>
            </p:cNvGrpSpPr>
            <p:nvPr/>
          </p:nvGrpSpPr>
          <p:grpSpPr bwMode="auto">
            <a:xfrm>
              <a:off x="4308469" y="5641840"/>
              <a:ext cx="919164" cy="879476"/>
              <a:chOff x="3114" y="2569"/>
              <a:chExt cx="579" cy="554"/>
            </a:xfrm>
          </p:grpSpPr>
          <p:sp>
            <p:nvSpPr>
              <p:cNvPr id="36" name="Text Box 39"/>
              <p:cNvSpPr txBox="1">
                <a:spLocks noChangeArrowheads="1"/>
              </p:cNvSpPr>
              <p:nvPr/>
            </p:nvSpPr>
            <p:spPr bwMode="auto">
              <a:xfrm>
                <a:off x="3114" y="2569"/>
                <a:ext cx="578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Calibri" pitchFamily="34" charset="0"/>
                  </a:rPr>
                  <a:t>[0.30]</a:t>
                </a:r>
              </a:p>
            </p:txBody>
          </p:sp>
          <p:sp>
            <p:nvSpPr>
              <p:cNvPr id="37" name="Text Box 40"/>
              <p:cNvSpPr txBox="1">
                <a:spLocks noChangeArrowheads="1"/>
              </p:cNvSpPr>
              <p:nvPr/>
            </p:nvSpPr>
            <p:spPr bwMode="auto">
              <a:xfrm>
                <a:off x="3115" y="2832"/>
                <a:ext cx="578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Calibri" pitchFamily="34" charset="0"/>
                  </a:rPr>
                  <a:t>[0.20]</a:t>
                </a:r>
              </a:p>
            </p:txBody>
          </p:sp>
          <p:sp>
            <p:nvSpPr>
              <p:cNvPr id="38" name="Line 41"/>
              <p:cNvSpPr>
                <a:spLocks noChangeShapeType="1"/>
              </p:cNvSpPr>
              <p:nvPr/>
            </p:nvSpPr>
            <p:spPr bwMode="auto">
              <a:xfrm>
                <a:off x="3162" y="2851"/>
                <a:ext cx="47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40" name="Rectangle 39"/>
          <p:cNvSpPr/>
          <p:nvPr/>
        </p:nvSpPr>
        <p:spPr>
          <a:xfrm>
            <a:off x="5818920" y="5841618"/>
            <a:ext cx="9509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= 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4.92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643483" y="1663020"/>
            <a:ext cx="989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(4.92)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33B01D-D3F5-47D2-A20B-7AA1EEC583B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457325" y="-7932"/>
            <a:ext cx="62293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u="sng" kern="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Acidic Salts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85800" y="923925"/>
            <a:ext cx="7772400" cy="501015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Dissociation and reaction of a acidic salt:</a:t>
            </a:r>
          </a:p>
          <a:p>
            <a:pPr marL="742950" lvl="1" indent="-285750" eaLnBrk="0" fontAlgn="base" hangingPunct="0">
              <a:spcAft>
                <a:spcPts val="1200"/>
              </a:spcAft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    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	NH</a:t>
            </a:r>
            <a:r>
              <a:rPr lang="en-US" sz="2400" kern="0" baseline="-25000" dirty="0">
                <a:latin typeface="Calibri" pitchFamily="34" charset="0"/>
                <a:cs typeface="Times New Roman" pitchFamily="18" charset="0"/>
              </a:rPr>
              <a:t>4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NO</a:t>
            </a:r>
            <a:r>
              <a:rPr lang="en-US" sz="2400" kern="0" baseline="-25000" dirty="0">
                <a:latin typeface="Calibri" pitchFamily="34" charset="0"/>
                <a:cs typeface="Times New Roman" pitchFamily="18" charset="0"/>
              </a:rPr>
              <a:t>3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 (</a:t>
            </a:r>
            <a:r>
              <a:rPr lang="en-US" sz="2400" kern="0" dirty="0" err="1">
                <a:latin typeface="Calibri" pitchFamily="34" charset="0"/>
                <a:cs typeface="Times New Roman" pitchFamily="18" charset="0"/>
              </a:rPr>
              <a:t>aq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) 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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  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NH</a:t>
            </a:r>
            <a:r>
              <a:rPr lang="en-US" sz="2400" kern="0" baseline="-25000" dirty="0">
                <a:latin typeface="Calibri" pitchFamily="34" charset="0"/>
                <a:cs typeface="Times New Roman" pitchFamily="18" charset="0"/>
              </a:rPr>
              <a:t>4</a:t>
            </a:r>
            <a:r>
              <a:rPr kumimoji="0" lang="en-US" sz="2400" b="0" i="0" u="none" strike="noStrike" kern="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+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)  +  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NO</a:t>
            </a:r>
            <a:r>
              <a:rPr lang="en-US" sz="2400" kern="0" baseline="-25000" dirty="0">
                <a:latin typeface="Calibri" pitchFamily="34" charset="0"/>
                <a:cs typeface="Times New Roman" pitchFamily="18" charset="0"/>
              </a:rPr>
              <a:t>3</a:t>
            </a:r>
            <a:r>
              <a:rPr kumimoji="0" lang="en-US" sz="2400" b="0" i="0" u="none" strike="noStrike" kern="0" cap="none" spc="0" normalizeH="0" baseline="36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-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)</a:t>
            </a:r>
          </a:p>
          <a:p>
            <a:pPr marL="742950" lvl="1" indent="-285750" eaLnBrk="0" fontAlgn="base" hangingPunct="0">
              <a:spcAft>
                <a:spcPts val="1200"/>
              </a:spcAft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    	</a:t>
            </a:r>
          </a:p>
          <a:p>
            <a:pPr marL="742950" lvl="1" indent="-285750" eaLnBrk="0" fontAlgn="base" hangingPunct="0">
              <a:spcAft>
                <a:spcPts val="1200"/>
              </a:spcAft>
            </a:pP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				NH</a:t>
            </a:r>
            <a:r>
              <a:rPr lang="en-US" sz="2400" kern="0" baseline="-25000" dirty="0">
                <a:latin typeface="Calibri" pitchFamily="34" charset="0"/>
                <a:cs typeface="Times New Roman" pitchFamily="18" charset="0"/>
              </a:rPr>
              <a:t>4</a:t>
            </a:r>
            <a:r>
              <a:rPr lang="en-US" sz="2400" kern="0" baseline="30000" dirty="0">
                <a:latin typeface="Calibri" pitchFamily="34" charset="0"/>
                <a:cs typeface="Times New Roman" pitchFamily="18" charset="0"/>
              </a:rPr>
              <a:t>+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aq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) +  H</a:t>
            </a:r>
            <a:r>
              <a:rPr kumimoji="0" lang="en-US" sz="2400" b="0" i="0" u="none" strike="noStrike" kern="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2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O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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NH</a:t>
            </a:r>
            <a:r>
              <a:rPr lang="en-US" sz="2400" kern="0" baseline="-25000" dirty="0">
                <a:latin typeface="Calibri" pitchFamily="34" charset="0"/>
                <a:cs typeface="Times New Roman" pitchFamily="18" charset="0"/>
              </a:rPr>
              <a:t>3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(</a:t>
            </a:r>
            <a:r>
              <a:rPr lang="en-US" sz="2400" kern="0" dirty="0" err="1">
                <a:latin typeface="Calibri" pitchFamily="34" charset="0"/>
                <a:cs typeface="Times New Roman" pitchFamily="18" charset="0"/>
              </a:rPr>
              <a:t>aq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) +  H</a:t>
            </a:r>
            <a:r>
              <a:rPr lang="en-US" sz="2400" kern="0" baseline="-12000" dirty="0">
                <a:latin typeface="Calibri" pitchFamily="34" charset="0"/>
                <a:cs typeface="Times New Roman" pitchFamily="18" charset="0"/>
              </a:rPr>
              <a:t>3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O</a:t>
            </a:r>
            <a:r>
              <a:rPr lang="en-US" sz="2400" kern="0" baseline="30000" dirty="0">
                <a:latin typeface="Calibri" pitchFamily="34" charset="0"/>
                <a:cs typeface="Times New Roman" pitchFamily="18" charset="0"/>
              </a:rPr>
              <a:t>+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(</a:t>
            </a:r>
            <a:r>
              <a:rPr lang="en-US" sz="2400" kern="0" dirty="0" err="1">
                <a:latin typeface="Calibri" pitchFamily="34" charset="0"/>
                <a:cs typeface="Times New Roman" pitchFamily="18" charset="0"/>
              </a:rPr>
              <a:t>aq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Times New Roman" pitchFamily="18" charset="0"/>
              <a:sym typeface="Wingdings" pitchFamily="2" charset="2"/>
            </a:endParaRPr>
          </a:p>
          <a:p>
            <a:pPr marL="742950" lvl="1" indent="-285750" eaLnBrk="0" fontAlgn="base" hangingPunct="0">
              <a:spcAft>
                <a:spcPts val="1200"/>
              </a:spcAft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   			 	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NO</a:t>
            </a:r>
            <a:r>
              <a:rPr lang="en-US" sz="2400" kern="0" baseline="-25000" dirty="0">
                <a:latin typeface="Calibri" pitchFamily="34" charset="0"/>
                <a:cs typeface="Times New Roman" pitchFamily="18" charset="0"/>
              </a:rPr>
              <a:t>3</a:t>
            </a:r>
            <a:r>
              <a:rPr lang="en-US" sz="2400" kern="0" baseline="36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-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)  +  H</a:t>
            </a:r>
            <a:r>
              <a:rPr kumimoji="0" lang="en-US" sz="2400" b="0" i="0" u="none" strike="noStrike" kern="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2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O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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 NR</a:t>
            </a:r>
          </a:p>
          <a:p>
            <a:pPr marL="342900" lvl="1" indent="-285750" eaLnBrk="0" fontAlgn="base" hangingPunct="0">
              <a:spcAft>
                <a:spcPts val="1200"/>
              </a:spcAft>
              <a:buFont typeface="Arial" pitchFamily="34" charset="0"/>
              <a:buChar char="•"/>
            </a:pPr>
            <a:endParaRPr lang="en-US" sz="2400" kern="0" dirty="0">
              <a:latin typeface="Calibri" pitchFamily="34" charset="0"/>
              <a:cs typeface="Times New Roman" pitchFamily="18" charset="0"/>
              <a:sym typeface="Wingdings" pitchFamily="2" charset="2"/>
            </a:endParaRPr>
          </a:p>
          <a:p>
            <a:pPr marL="342900" lvl="1" indent="-285750" eaLnBrk="0" fontAlgn="base" hangingPunct="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The reaction of NH</a:t>
            </a:r>
            <a:r>
              <a:rPr lang="en-US" sz="2400" kern="0" baseline="-25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4</a:t>
            </a:r>
            <a:r>
              <a:rPr lang="en-US" sz="2400" kern="0" baseline="30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+</a:t>
            </a:r>
            <a:r>
              <a:rPr lang="en-US" sz="24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 with water causes [H</a:t>
            </a:r>
            <a:r>
              <a:rPr lang="en-US" sz="2400" kern="0" baseline="30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+</a:t>
            </a:r>
            <a:r>
              <a:rPr lang="en-US" sz="24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] &gt; [OH-], and the solution becomes acidic.</a:t>
            </a:r>
          </a:p>
          <a:p>
            <a:pPr marL="342900" lvl="1" indent="-285750" eaLnBrk="0" fontAlgn="base" hangingPunct="0">
              <a:spcAft>
                <a:spcPts val="1200"/>
              </a:spcAft>
              <a:buFont typeface="Arial" pitchFamily="34" charset="0"/>
              <a:buChar char="•"/>
            </a:pPr>
            <a:endParaRPr lang="en-US" sz="2400" kern="0" dirty="0"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2064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Buffer Solutions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38113" y="1293933"/>
            <a:ext cx="88392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fontAlgn="base">
              <a:spcBef>
                <a:spcPts val="6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A </a:t>
            </a:r>
            <a:r>
              <a:rPr lang="en-US" sz="2400" b="1" i="1" dirty="0">
                <a:solidFill>
                  <a:srgbClr val="0000FF"/>
                </a:solidFill>
                <a:latin typeface="Calibri" pitchFamily="34" charset="0"/>
              </a:rPr>
              <a:t>buffer solution</a:t>
            </a:r>
            <a:r>
              <a:rPr lang="en-US" sz="2400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consists of:</a:t>
            </a:r>
          </a:p>
          <a:p>
            <a:pPr marL="914400" indent="-457200" fontAlgn="base">
              <a:spcBef>
                <a:spcPts val="600"/>
              </a:spcBef>
              <a:spcAft>
                <a:spcPct val="0"/>
              </a:spcAft>
              <a:buFontTx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A weak acid (or weak base)</a:t>
            </a:r>
          </a:p>
          <a:p>
            <a:pPr marL="914400" indent="-457200" fontAlgn="base">
              <a:spcBef>
                <a:spcPts val="6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		 </a:t>
            </a: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and</a:t>
            </a: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914400" indent="-457200" fontAlgn="base">
              <a:spcBef>
                <a:spcPts val="6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2.	The salt of the weak conjugate base (or weak acid)</a:t>
            </a:r>
          </a:p>
          <a:p>
            <a:pPr marL="457200" indent="-457200" fontAlgn="base">
              <a:spcBef>
                <a:spcPts val="6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</a:rPr>
              <a:t>			Both must be present!</a:t>
            </a:r>
          </a:p>
        </p:txBody>
      </p:sp>
      <p:sp>
        <p:nvSpPr>
          <p:cNvPr id="6" name="Rectangle 5"/>
          <p:cNvSpPr/>
          <p:nvPr/>
        </p:nvSpPr>
        <p:spPr>
          <a:xfrm>
            <a:off x="6732570" y="1614826"/>
            <a:ext cx="19143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HA  (or B</a:t>
            </a:r>
            <a:r>
              <a:rPr lang="en-US" sz="3200" baseline="30000" dirty="0">
                <a:solidFill>
                  <a:srgbClr val="FF0000"/>
                </a:solidFill>
                <a:latin typeface="Calibri" pitchFamily="34" charset="0"/>
              </a:rPr>
              <a:t>-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32571" y="2892634"/>
            <a:ext cx="18726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A</a:t>
            </a:r>
            <a:r>
              <a:rPr lang="en-US" sz="3200" baseline="30000" dirty="0">
                <a:solidFill>
                  <a:srgbClr val="FF0000"/>
                </a:solidFill>
                <a:latin typeface="Calibri" pitchFamily="34" charset="0"/>
              </a:rPr>
              <a:t>-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  (or BH)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78790" y="3804137"/>
            <a:ext cx="855784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4950" indent="-176213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If there is a high concentration of 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A</a:t>
            </a:r>
            <a:r>
              <a:rPr lang="en-US" sz="2400" baseline="30000" dirty="0">
                <a:solidFill>
                  <a:srgbClr val="FF0000"/>
                </a:solidFill>
                <a:latin typeface="Calibri" pitchFamily="34" charset="0"/>
              </a:rPr>
              <a:t>-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and 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HA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, the buffer solution has the ability to resist changes in pH upon the addition of small amounts of either strong acids or bases.</a:t>
            </a:r>
            <a:endParaRPr lang="en-US" sz="2000" dirty="0">
              <a:solidFill>
                <a:srgbClr val="000000"/>
              </a:solidFill>
              <a:latin typeface="Calibri" pitchFamily="34" charset="0"/>
            </a:endParaRPr>
          </a:p>
          <a:p>
            <a:pPr marL="234950" indent="-176213" fontAlgn="base">
              <a:spcBef>
                <a:spcPts val="24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The presence of a conjugate acid-base pair of a weak acid “ties up” small amounts of H</a:t>
            </a:r>
            <a:r>
              <a:rPr lang="en-US" sz="2400" baseline="30000" dirty="0">
                <a:solidFill>
                  <a:srgbClr val="000000"/>
                </a:solidFill>
                <a:latin typeface="Calibri" pitchFamily="34" charset="0"/>
              </a:rPr>
              <a:t>+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or OH</a:t>
            </a:r>
            <a:r>
              <a:rPr lang="en-US" sz="2400" baseline="30000" dirty="0">
                <a:solidFill>
                  <a:srgbClr val="000000"/>
                </a:solidFill>
                <a:latin typeface="Calibri" pitchFamily="34" charset="0"/>
              </a:rPr>
              <a:t>–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ions added to the solution.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5130" y="3853228"/>
            <a:ext cx="4386633" cy="2509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 descr="https://i.imgur.com/7fYQaOc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6880" y="3901464"/>
            <a:ext cx="4320442" cy="2430249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600200" y="2064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Crumple Zones</a:t>
            </a:r>
          </a:p>
        </p:txBody>
      </p:sp>
      <p:pic>
        <p:nvPicPr>
          <p:cNvPr id="20484" name="Picture 4" descr="http://files.abovetopsecret.com/files/img/kq516bcd8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4726" y="1235075"/>
            <a:ext cx="3705404" cy="1784350"/>
          </a:xfrm>
          <a:prstGeom prst="rect">
            <a:avLst/>
          </a:prstGeom>
          <a:noFill/>
        </p:spPr>
      </p:pic>
      <p:pic>
        <p:nvPicPr>
          <p:cNvPr id="20486" name="Picture 6" descr="crumple zone 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2375" y="1302544"/>
            <a:ext cx="2578100" cy="145018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476375" y="895350"/>
            <a:ext cx="6162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Sacrificial portion of the car that protects the passengers.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07577" y="3004040"/>
            <a:ext cx="5095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“They don’t make </a:t>
            </a:r>
            <a:r>
              <a:rPr lang="en-US" sz="2400" dirty="0" err="1"/>
              <a:t>em</a:t>
            </a:r>
            <a:r>
              <a:rPr lang="en-US" sz="2400" dirty="0"/>
              <a:t>’ like they use to!”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95755" y="3458308"/>
            <a:ext cx="6717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2000 Chevrolet Malibu vs. 1959 Chevrolet </a:t>
            </a:r>
            <a:r>
              <a:rPr lang="en-US" sz="2000" dirty="0" err="1"/>
              <a:t>Bel</a:t>
            </a:r>
            <a:r>
              <a:rPr lang="en-US" sz="2000" dirty="0"/>
              <a:t> Air (30 mph)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5056" y="6375829"/>
            <a:ext cx="7409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Buffer- the chemical equivalent to a crumple zone.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28240" y="5401293"/>
            <a:ext cx="38536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8138" lvl="1" indent="-338138">
              <a:buClr>
                <a:srgbClr val="FF0000"/>
              </a:buClr>
              <a:buSzPct val="120000"/>
            </a:pPr>
            <a:r>
              <a:rPr lang="en-US" altLang="en-US" dirty="0">
                <a:solidFill>
                  <a:prstClr val="black"/>
                </a:solidFill>
              </a:rPr>
              <a:t>HA(</a:t>
            </a:r>
            <a:r>
              <a:rPr lang="en-US" altLang="en-US" dirty="0" err="1">
                <a:solidFill>
                  <a:prstClr val="black"/>
                </a:solidFill>
              </a:rPr>
              <a:t>aq</a:t>
            </a:r>
            <a:r>
              <a:rPr lang="en-US" altLang="en-US" dirty="0">
                <a:solidFill>
                  <a:prstClr val="black"/>
                </a:solidFill>
              </a:rPr>
              <a:t>) + </a:t>
            </a:r>
            <a:r>
              <a:rPr lang="en-US" altLang="en-US" dirty="0">
                <a:solidFill>
                  <a:prstClr val="black"/>
                </a:solidFill>
                <a:sym typeface="Symbol"/>
              </a:rPr>
              <a:t>OH</a:t>
            </a:r>
            <a:r>
              <a:rPr lang="en-US" altLang="en-US" baseline="30000" dirty="0">
                <a:solidFill>
                  <a:prstClr val="black"/>
                </a:solidFill>
                <a:sym typeface="Symbol"/>
              </a:rPr>
              <a:t>–</a:t>
            </a:r>
            <a:r>
              <a:rPr lang="en-US" altLang="en-US" dirty="0">
                <a:solidFill>
                  <a:prstClr val="black"/>
                </a:solidFill>
              </a:rPr>
              <a:t>(</a:t>
            </a:r>
            <a:r>
              <a:rPr lang="en-US" altLang="en-US" i="1" dirty="0" err="1">
                <a:solidFill>
                  <a:prstClr val="black"/>
                </a:solidFill>
              </a:rPr>
              <a:t>aq</a:t>
            </a:r>
            <a:r>
              <a:rPr lang="en-US" altLang="en-US" dirty="0">
                <a:solidFill>
                  <a:prstClr val="black"/>
                </a:solidFill>
              </a:rPr>
              <a:t>)  </a:t>
            </a:r>
            <a:r>
              <a:rPr lang="en-US" altLang="en-US" baseline="30000" dirty="0">
                <a:solidFill>
                  <a:prstClr val="black"/>
                </a:solidFill>
                <a:sym typeface="Symbol"/>
              </a:rPr>
              <a:t></a:t>
            </a:r>
            <a:r>
              <a:rPr lang="en-US" altLang="en-US" dirty="0">
                <a:solidFill>
                  <a:prstClr val="black"/>
                </a:solidFill>
                <a:sym typeface="Symbol"/>
              </a:rPr>
              <a:t>  </a:t>
            </a:r>
          </a:p>
          <a:p>
            <a:pPr marL="338138" lvl="1" indent="-338138">
              <a:buClr>
                <a:srgbClr val="FF0000"/>
              </a:buClr>
              <a:buSzPct val="120000"/>
            </a:pPr>
            <a:r>
              <a:rPr lang="en-US" altLang="en-US" dirty="0">
                <a:solidFill>
                  <a:prstClr val="black"/>
                </a:solidFill>
                <a:sym typeface="Symbol"/>
              </a:rPr>
              <a:t>		A</a:t>
            </a:r>
            <a:r>
              <a:rPr lang="en-US" altLang="en-US" baseline="30000" dirty="0">
                <a:solidFill>
                  <a:prstClr val="black"/>
                </a:solidFill>
                <a:sym typeface="Symbol"/>
              </a:rPr>
              <a:t>–</a:t>
            </a:r>
            <a:r>
              <a:rPr lang="en-US" altLang="en-US" dirty="0">
                <a:solidFill>
                  <a:prstClr val="black"/>
                </a:solidFill>
                <a:sym typeface="Symbol"/>
              </a:rPr>
              <a:t>(</a:t>
            </a:r>
            <a:r>
              <a:rPr lang="en-US" altLang="en-US" i="1" dirty="0" err="1">
                <a:solidFill>
                  <a:prstClr val="black"/>
                </a:solidFill>
                <a:sym typeface="Symbol"/>
              </a:rPr>
              <a:t>aq</a:t>
            </a:r>
            <a:r>
              <a:rPr lang="en-US" altLang="en-US" dirty="0">
                <a:solidFill>
                  <a:prstClr val="black"/>
                </a:solidFill>
                <a:sym typeface="Symbol"/>
              </a:rPr>
              <a:t>) + </a:t>
            </a:r>
            <a:r>
              <a:rPr lang="en-US" altLang="en-US" dirty="0">
                <a:solidFill>
                  <a:prstClr val="black"/>
                </a:solidFill>
              </a:rPr>
              <a:t>H</a:t>
            </a:r>
            <a:r>
              <a:rPr lang="en-US" altLang="en-US" baseline="-16000" dirty="0">
                <a:solidFill>
                  <a:prstClr val="black"/>
                </a:solidFill>
              </a:rPr>
              <a:t>2</a:t>
            </a:r>
            <a:r>
              <a:rPr lang="en-US" altLang="en-US" dirty="0">
                <a:solidFill>
                  <a:prstClr val="black"/>
                </a:solidFill>
              </a:rPr>
              <a:t>O</a:t>
            </a:r>
            <a:r>
              <a:rPr lang="en-US" altLang="en-US" dirty="0">
                <a:solidFill>
                  <a:prstClr val="black"/>
                </a:solidFill>
                <a:sym typeface="Symbol"/>
              </a:rPr>
              <a:t>(</a:t>
            </a:r>
            <a:r>
              <a:rPr lang="en-US" altLang="en-US" i="1" dirty="0">
                <a:solidFill>
                  <a:prstClr val="black"/>
                </a:solidFill>
                <a:sym typeface="Symbol"/>
              </a:rPr>
              <a:t>l</a:t>
            </a:r>
            <a:r>
              <a:rPr lang="en-US" altLang="en-US" dirty="0">
                <a:solidFill>
                  <a:prstClr val="black"/>
                </a:solidFill>
                <a:sym typeface="Symbol"/>
              </a:rPr>
              <a:t>)</a:t>
            </a: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1150205" y="1608628"/>
          <a:ext cx="1018565" cy="1354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186" name="CS ChemDraw Drawing" r:id="rId3" imgW="1144013" imgH="1522260" progId="ChemDraw.Document.6.0">
                  <p:embed/>
                </p:oleObj>
              </mc:Choice>
              <mc:Fallback>
                <p:oleObj name="CS ChemDraw Drawing" r:id="rId3" imgW="1144013" imgH="1522260" progId="ChemDraw.Document.6.0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0205" y="1608628"/>
                        <a:ext cx="1018565" cy="13547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177131" y="864158"/>
            <a:ext cx="20574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u="sng" dirty="0">
                <a:solidFill>
                  <a:prstClr val="black"/>
                </a:solidFill>
              </a:rPr>
              <a:t>Without Buffer</a:t>
            </a:r>
            <a:endParaRPr lang="en-US" sz="2400" u="sng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600200" y="2064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Buffer Solutions</a:t>
            </a:r>
          </a:p>
        </p:txBody>
      </p:sp>
      <p:sp>
        <p:nvSpPr>
          <p:cNvPr id="9" name="TextBox 8"/>
          <p:cNvSpPr txBox="1"/>
          <p:nvPr/>
        </p:nvSpPr>
        <p:spPr>
          <a:xfrm rot="20742027">
            <a:off x="2719754" y="1550013"/>
            <a:ext cx="1336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 </a:t>
            </a:r>
            <a:r>
              <a:rPr lang="en-US" sz="2400" dirty="0" err="1"/>
              <a:t>HCl</a:t>
            </a:r>
            <a:endParaRPr lang="en-US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377221" y="1655520"/>
            <a:ext cx="2180492" cy="58615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17475" name="Object 3"/>
          <p:cNvGraphicFramePr>
            <a:graphicFrameLocks noChangeAspect="1"/>
          </p:cNvGraphicFramePr>
          <p:nvPr/>
        </p:nvGraphicFramePr>
        <p:xfrm>
          <a:off x="4785095" y="966728"/>
          <a:ext cx="1017587" cy="1354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187" name="CS ChemDraw Drawing" r:id="rId5" imgW="1144013" imgH="1522260" progId="ChemDraw.Document.6.0">
                  <p:embed/>
                </p:oleObj>
              </mc:Choice>
              <mc:Fallback>
                <p:oleObj name="CS ChemDraw Drawing" r:id="rId5" imgW="1144013" imgH="1522260" progId="ChemDraw.Document.6.0">
                  <p:embed/>
                  <p:pic>
                    <p:nvPicPr>
                      <p:cNvPr id="6174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5095" y="966728"/>
                        <a:ext cx="1017587" cy="1354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5003311" y="1648150"/>
            <a:ext cx="3321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</a:t>
            </a:r>
            <a:r>
              <a:rPr lang="en-US" sz="1200" baseline="30000" dirty="0"/>
              <a:t>+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10207" y="1772751"/>
            <a:ext cx="3321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</a:t>
            </a:r>
            <a:r>
              <a:rPr lang="en-US" sz="1200" baseline="30000" dirty="0"/>
              <a:t>+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365499" y="2358901"/>
            <a:ext cx="2180492" cy="58615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3"/>
          <p:cNvGraphicFramePr>
            <a:graphicFrameLocks noChangeAspect="1"/>
          </p:cNvGraphicFramePr>
          <p:nvPr/>
        </p:nvGraphicFramePr>
        <p:xfrm>
          <a:off x="4785096" y="2455550"/>
          <a:ext cx="1017587" cy="1354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188" name="CS ChemDraw Drawing" r:id="rId6" imgW="1144013" imgH="1522260" progId="ChemDraw.Document.6.0">
                  <p:embed/>
                </p:oleObj>
              </mc:Choice>
              <mc:Fallback>
                <p:oleObj name="CS ChemDraw Drawing" r:id="rId6" imgW="1144013" imgH="1522260" progId="ChemDraw.Document.6.0">
                  <p:embed/>
                  <p:pic>
                    <p:nvPicPr>
                      <p:cNvPr id="1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5096" y="2455550"/>
                        <a:ext cx="1017587" cy="1354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>
          <a:xfrm>
            <a:off x="4935071" y="3109173"/>
            <a:ext cx="4299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OH</a:t>
            </a:r>
            <a:r>
              <a:rPr lang="en-US" sz="1200" baseline="30000" dirty="0"/>
              <a:t>-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251593" y="3296742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OH</a:t>
            </a:r>
            <a:r>
              <a:rPr lang="en-US" sz="1200" baseline="30000" dirty="0"/>
              <a:t>-</a:t>
            </a:r>
          </a:p>
        </p:txBody>
      </p:sp>
      <p:sp>
        <p:nvSpPr>
          <p:cNvPr id="24" name="TextBox 23"/>
          <p:cNvSpPr txBox="1"/>
          <p:nvPr/>
        </p:nvSpPr>
        <p:spPr>
          <a:xfrm rot="920498">
            <a:off x="2883877" y="2253398"/>
            <a:ext cx="1336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 </a:t>
            </a:r>
            <a:r>
              <a:rPr lang="en-US" sz="2400" dirty="0" err="1"/>
              <a:t>NaOH</a:t>
            </a:r>
            <a:endParaRPr lang="en-US" sz="2400" dirty="0"/>
          </a:p>
        </p:txBody>
      </p:sp>
      <p:graphicFrame>
        <p:nvGraphicFramePr>
          <p:cNvPr id="25" name="Object 2"/>
          <p:cNvGraphicFramePr>
            <a:graphicFrameLocks noChangeAspect="1"/>
          </p:cNvGraphicFramePr>
          <p:nvPr/>
        </p:nvGraphicFramePr>
        <p:xfrm>
          <a:off x="1150202" y="4618892"/>
          <a:ext cx="1018565" cy="1354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189" name="CS ChemDraw Drawing" r:id="rId7" imgW="1144013" imgH="1522260" progId="ChemDraw.Document.6.0">
                  <p:embed/>
                </p:oleObj>
              </mc:Choice>
              <mc:Fallback>
                <p:oleObj name="CS ChemDraw Drawing" r:id="rId7" imgW="1144013" imgH="1522260" progId="ChemDraw.Document.6.0">
                  <p:embed/>
                  <p:pic>
                    <p:nvPicPr>
                      <p:cNvPr id="2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0202" y="4618892"/>
                        <a:ext cx="1018565" cy="13547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/>
          <p:cNvSpPr/>
          <p:nvPr/>
        </p:nvSpPr>
        <p:spPr>
          <a:xfrm>
            <a:off x="177128" y="3874422"/>
            <a:ext cx="16310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u="sng" dirty="0">
                <a:solidFill>
                  <a:prstClr val="black"/>
                </a:solidFill>
              </a:rPr>
              <a:t>With Buffer</a:t>
            </a:r>
            <a:endParaRPr lang="en-US" sz="2400" u="sng" dirty="0"/>
          </a:p>
        </p:txBody>
      </p:sp>
      <p:sp>
        <p:nvSpPr>
          <p:cNvPr id="27" name="TextBox 26"/>
          <p:cNvSpPr txBox="1"/>
          <p:nvPr/>
        </p:nvSpPr>
        <p:spPr>
          <a:xfrm rot="20742027">
            <a:off x="2719751" y="4560277"/>
            <a:ext cx="1336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 </a:t>
            </a:r>
            <a:r>
              <a:rPr lang="en-US" sz="2400" dirty="0" err="1"/>
              <a:t>HCl</a:t>
            </a:r>
            <a:endParaRPr lang="en-US" sz="2400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2377218" y="4665784"/>
            <a:ext cx="2180492" cy="58615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Object 3"/>
          <p:cNvGraphicFramePr>
            <a:graphicFrameLocks noChangeAspect="1"/>
          </p:cNvGraphicFramePr>
          <p:nvPr/>
        </p:nvGraphicFramePr>
        <p:xfrm>
          <a:off x="4785092" y="3976992"/>
          <a:ext cx="1017587" cy="1354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190" name="CS ChemDraw Drawing" r:id="rId8" imgW="1144013" imgH="1522260" progId="ChemDraw.Document.6.0">
                  <p:embed/>
                </p:oleObj>
              </mc:Choice>
              <mc:Fallback>
                <p:oleObj name="CS ChemDraw Drawing" r:id="rId8" imgW="1144013" imgH="1522260" progId="ChemDraw.Document.6.0">
                  <p:embed/>
                  <p:pic>
                    <p:nvPicPr>
                      <p:cNvPr id="2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5092" y="3976992"/>
                        <a:ext cx="1017587" cy="1354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" name="Straight Arrow Connector 33"/>
          <p:cNvCxnSpPr/>
          <p:nvPr/>
        </p:nvCxnSpPr>
        <p:spPr>
          <a:xfrm>
            <a:off x="2365496" y="5369165"/>
            <a:ext cx="2180492" cy="58615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5" name="Object 3"/>
          <p:cNvGraphicFramePr>
            <a:graphicFrameLocks noChangeAspect="1"/>
          </p:cNvGraphicFramePr>
          <p:nvPr/>
        </p:nvGraphicFramePr>
        <p:xfrm>
          <a:off x="4785093" y="5465814"/>
          <a:ext cx="1017587" cy="1354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191" name="CS ChemDraw Drawing" r:id="rId9" imgW="1144013" imgH="1522260" progId="ChemDraw.Document.6.0">
                  <p:embed/>
                </p:oleObj>
              </mc:Choice>
              <mc:Fallback>
                <p:oleObj name="CS ChemDraw Drawing" r:id="rId9" imgW="1144013" imgH="1522260" progId="ChemDraw.Document.6.0">
                  <p:embed/>
                  <p:pic>
                    <p:nvPicPr>
                      <p:cNvPr id="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5093" y="5465814"/>
                        <a:ext cx="1017587" cy="1354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/>
          <p:cNvSpPr txBox="1"/>
          <p:nvPr/>
        </p:nvSpPr>
        <p:spPr>
          <a:xfrm rot="920498">
            <a:off x="2883874" y="5263662"/>
            <a:ext cx="1336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 </a:t>
            </a:r>
            <a:r>
              <a:rPr lang="en-US" sz="2400" dirty="0" err="1"/>
              <a:t>NaOH</a:t>
            </a:r>
            <a:endParaRPr lang="en-US" sz="2400" dirty="0"/>
          </a:p>
        </p:txBody>
      </p:sp>
      <p:sp>
        <p:nvSpPr>
          <p:cNvPr id="44" name="Rectangle 43"/>
          <p:cNvSpPr/>
          <p:nvPr/>
        </p:nvSpPr>
        <p:spPr>
          <a:xfrm>
            <a:off x="1230579" y="5219328"/>
            <a:ext cx="3706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HA</a:t>
            </a:r>
            <a:endParaRPr lang="en-US" sz="1200" baseline="30000" dirty="0"/>
          </a:p>
        </p:txBody>
      </p:sp>
      <p:sp>
        <p:nvSpPr>
          <p:cNvPr id="45" name="Rectangle 44"/>
          <p:cNvSpPr/>
          <p:nvPr/>
        </p:nvSpPr>
        <p:spPr>
          <a:xfrm>
            <a:off x="1687777" y="5488958"/>
            <a:ext cx="3706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HA</a:t>
            </a:r>
            <a:endParaRPr lang="en-US" sz="1200" baseline="30000" dirty="0"/>
          </a:p>
        </p:txBody>
      </p:sp>
      <p:sp>
        <p:nvSpPr>
          <p:cNvPr id="46" name="Rectangle 45"/>
          <p:cNvSpPr/>
          <p:nvPr/>
        </p:nvSpPr>
        <p:spPr>
          <a:xfrm>
            <a:off x="1312639" y="5488958"/>
            <a:ext cx="3064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</a:t>
            </a:r>
            <a:r>
              <a:rPr lang="en-US" sz="1200" baseline="30000" dirty="0"/>
              <a:t>-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593994" y="5336558"/>
            <a:ext cx="3064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</a:t>
            </a:r>
            <a:r>
              <a:rPr lang="en-US" sz="1200" baseline="30000" dirty="0"/>
              <a:t>-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232350" y="1531332"/>
            <a:ext cx="22434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>
                <a:tab pos="1774825" algn="l"/>
                <a:tab pos="3776663" algn="l"/>
                <a:tab pos="6454775" algn="l"/>
              </a:tabLst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[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HCl</a:t>
            </a:r>
            <a:r>
              <a:rPr lang="en-US" sz="2000" kern="0" dirty="0">
                <a:solidFill>
                  <a:srgbClr val="000000"/>
                </a:solidFill>
                <a:latin typeface="Calibri" pitchFamily="34" charset="0"/>
              </a:rPr>
              <a:t>] =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[H</a:t>
            </a:r>
            <a:r>
              <a:rPr kumimoji="0" lang="en-US" sz="20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+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]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126844" y="3008439"/>
            <a:ext cx="25482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>
                <a:tab pos="1774825" algn="l"/>
                <a:tab pos="3776663" algn="l"/>
                <a:tab pos="6454775" algn="l"/>
              </a:tabLst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[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NaOH</a:t>
            </a:r>
            <a:r>
              <a:rPr lang="en-US" sz="2000" kern="0" dirty="0">
                <a:solidFill>
                  <a:srgbClr val="000000"/>
                </a:solidFill>
                <a:latin typeface="Calibri" pitchFamily="34" charset="0"/>
              </a:rPr>
              <a:t>] =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[OH</a:t>
            </a:r>
            <a:r>
              <a:rPr kumimoji="0" lang="en-US" sz="20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-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]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236432" y="3944157"/>
            <a:ext cx="2907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8138" lvl="1" indent="-338138">
              <a:spcBef>
                <a:spcPts val="1200"/>
              </a:spcBef>
              <a:buClr>
                <a:srgbClr val="FF0000"/>
              </a:buClr>
              <a:buSzPct val="120000"/>
            </a:pPr>
            <a:r>
              <a:rPr lang="en-US" altLang="en-US" dirty="0">
                <a:solidFill>
                  <a:prstClr val="black"/>
                </a:solidFill>
              </a:rPr>
              <a:t>A</a:t>
            </a:r>
            <a:r>
              <a:rPr lang="en-US" altLang="en-US" baseline="30000" dirty="0">
                <a:solidFill>
                  <a:prstClr val="black"/>
                </a:solidFill>
                <a:sym typeface="Symbol"/>
              </a:rPr>
              <a:t>–</a:t>
            </a:r>
            <a:r>
              <a:rPr lang="en-US" altLang="en-US" dirty="0">
                <a:solidFill>
                  <a:prstClr val="black"/>
                </a:solidFill>
              </a:rPr>
              <a:t>(</a:t>
            </a:r>
            <a:r>
              <a:rPr lang="en-US" altLang="en-US" i="1" dirty="0" err="1">
                <a:solidFill>
                  <a:prstClr val="black"/>
                </a:solidFill>
              </a:rPr>
              <a:t>aq</a:t>
            </a:r>
            <a:r>
              <a:rPr lang="en-US" altLang="en-US" dirty="0">
                <a:solidFill>
                  <a:prstClr val="black"/>
                </a:solidFill>
              </a:rPr>
              <a:t>) + </a:t>
            </a:r>
            <a:r>
              <a:rPr lang="en-US" altLang="en-US" dirty="0">
                <a:solidFill>
                  <a:prstClr val="black"/>
                </a:solidFill>
                <a:sym typeface="Symbol"/>
              </a:rPr>
              <a:t>H</a:t>
            </a:r>
            <a:r>
              <a:rPr lang="en-US" altLang="en-US" baseline="30000" dirty="0">
                <a:solidFill>
                  <a:prstClr val="black"/>
                </a:solidFill>
                <a:sym typeface="Symbol"/>
              </a:rPr>
              <a:t>+</a:t>
            </a:r>
            <a:r>
              <a:rPr lang="en-US" altLang="en-US" dirty="0">
                <a:solidFill>
                  <a:prstClr val="black"/>
                </a:solidFill>
              </a:rPr>
              <a:t>(</a:t>
            </a:r>
            <a:r>
              <a:rPr lang="en-US" altLang="en-US" i="1" dirty="0" err="1">
                <a:solidFill>
                  <a:prstClr val="black"/>
                </a:solidFill>
              </a:rPr>
              <a:t>aq</a:t>
            </a:r>
            <a:r>
              <a:rPr lang="en-US" altLang="en-US" dirty="0">
                <a:solidFill>
                  <a:prstClr val="black"/>
                </a:solidFill>
              </a:rPr>
              <a:t>)  </a:t>
            </a:r>
            <a:r>
              <a:rPr lang="en-US" altLang="en-US" baseline="30000" dirty="0">
                <a:solidFill>
                  <a:prstClr val="black"/>
                </a:solidFill>
                <a:sym typeface="Symbol"/>
              </a:rPr>
              <a:t></a:t>
            </a:r>
            <a:r>
              <a:rPr lang="en-US" altLang="en-US" dirty="0">
                <a:solidFill>
                  <a:prstClr val="black"/>
                </a:solidFill>
                <a:sym typeface="Symbol"/>
              </a:rPr>
              <a:t>  HA(</a:t>
            </a:r>
            <a:r>
              <a:rPr lang="en-US" altLang="en-US" i="1" dirty="0" err="1">
                <a:solidFill>
                  <a:prstClr val="black"/>
                </a:solidFill>
                <a:sym typeface="Symbol"/>
              </a:rPr>
              <a:t>aq</a:t>
            </a:r>
            <a:r>
              <a:rPr lang="en-US" altLang="en-US" dirty="0">
                <a:solidFill>
                  <a:prstClr val="black"/>
                </a:solidFill>
                <a:sym typeface="Symbol"/>
              </a:rPr>
              <a:t>)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722946" y="5195881"/>
            <a:ext cx="3706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HA</a:t>
            </a:r>
            <a:endParaRPr lang="en-US" sz="1200" baseline="30000" dirty="0"/>
          </a:p>
        </p:txBody>
      </p:sp>
      <p:sp>
        <p:nvSpPr>
          <p:cNvPr id="53" name="Rectangle 52"/>
          <p:cNvSpPr/>
          <p:nvPr/>
        </p:nvSpPr>
        <p:spPr>
          <a:xfrm>
            <a:off x="1465040" y="5207605"/>
            <a:ext cx="3064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</a:t>
            </a:r>
            <a:r>
              <a:rPr lang="en-US" sz="1200" baseline="30000" dirty="0"/>
              <a:t>-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850912" y="4609728"/>
            <a:ext cx="3706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HA</a:t>
            </a:r>
            <a:endParaRPr lang="en-US" sz="1200" baseline="30000" dirty="0"/>
          </a:p>
        </p:txBody>
      </p:sp>
      <p:sp>
        <p:nvSpPr>
          <p:cNvPr id="55" name="Rectangle 54"/>
          <p:cNvSpPr/>
          <p:nvPr/>
        </p:nvSpPr>
        <p:spPr>
          <a:xfrm>
            <a:off x="5308110" y="4879358"/>
            <a:ext cx="3706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HA</a:t>
            </a:r>
            <a:endParaRPr lang="en-US" sz="1200" baseline="30000" dirty="0"/>
          </a:p>
        </p:txBody>
      </p:sp>
      <p:sp>
        <p:nvSpPr>
          <p:cNvPr id="56" name="Rectangle 55"/>
          <p:cNvSpPr/>
          <p:nvPr/>
        </p:nvSpPr>
        <p:spPr>
          <a:xfrm>
            <a:off x="4932972" y="4879358"/>
            <a:ext cx="3706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AH</a:t>
            </a:r>
            <a:endParaRPr lang="en-US" sz="1200" baseline="30000" dirty="0"/>
          </a:p>
        </p:txBody>
      </p:sp>
      <p:sp>
        <p:nvSpPr>
          <p:cNvPr id="57" name="Rectangle 56"/>
          <p:cNvSpPr/>
          <p:nvPr/>
        </p:nvSpPr>
        <p:spPr>
          <a:xfrm>
            <a:off x="5214327" y="4726958"/>
            <a:ext cx="3064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</a:t>
            </a:r>
            <a:r>
              <a:rPr lang="en-US" sz="1200" baseline="30000" dirty="0"/>
              <a:t>-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343279" y="4586281"/>
            <a:ext cx="3706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HA</a:t>
            </a:r>
            <a:endParaRPr lang="en-US" sz="1200" baseline="30000" dirty="0"/>
          </a:p>
        </p:txBody>
      </p:sp>
      <p:sp>
        <p:nvSpPr>
          <p:cNvPr id="59" name="Rectangle 58"/>
          <p:cNvSpPr/>
          <p:nvPr/>
        </p:nvSpPr>
        <p:spPr>
          <a:xfrm>
            <a:off x="5085373" y="4598005"/>
            <a:ext cx="3706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AH</a:t>
            </a:r>
            <a:endParaRPr lang="en-US" sz="1200" baseline="30000" dirty="0"/>
          </a:p>
        </p:txBody>
      </p:sp>
      <p:sp>
        <p:nvSpPr>
          <p:cNvPr id="60" name="Rectangle 59"/>
          <p:cNvSpPr/>
          <p:nvPr/>
        </p:nvSpPr>
        <p:spPr>
          <a:xfrm>
            <a:off x="4886081" y="6051666"/>
            <a:ext cx="3064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</a:t>
            </a:r>
            <a:r>
              <a:rPr lang="en-US" sz="1200" baseline="30000" dirty="0"/>
              <a:t>-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343279" y="6321296"/>
            <a:ext cx="3064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</a:t>
            </a:r>
            <a:r>
              <a:rPr lang="en-US" sz="1200" baseline="30000" dirty="0"/>
              <a:t>-</a:t>
            </a:r>
          </a:p>
        </p:txBody>
      </p:sp>
      <p:sp>
        <p:nvSpPr>
          <p:cNvPr id="62" name="Rectangle 61"/>
          <p:cNvSpPr/>
          <p:nvPr/>
        </p:nvSpPr>
        <p:spPr>
          <a:xfrm>
            <a:off x="4968141" y="6321296"/>
            <a:ext cx="3064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</a:t>
            </a:r>
            <a:r>
              <a:rPr lang="en-US" sz="1200" baseline="30000" dirty="0"/>
              <a:t>-</a:t>
            </a:r>
          </a:p>
        </p:txBody>
      </p:sp>
      <p:sp>
        <p:nvSpPr>
          <p:cNvPr id="63" name="Rectangle 62"/>
          <p:cNvSpPr/>
          <p:nvPr/>
        </p:nvSpPr>
        <p:spPr>
          <a:xfrm>
            <a:off x="5249496" y="6168896"/>
            <a:ext cx="3064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</a:t>
            </a:r>
            <a:r>
              <a:rPr lang="en-US" sz="1200" baseline="30000" dirty="0"/>
              <a:t>-</a:t>
            </a:r>
          </a:p>
        </p:txBody>
      </p:sp>
      <p:sp>
        <p:nvSpPr>
          <p:cNvPr id="64" name="Rectangle 63"/>
          <p:cNvSpPr/>
          <p:nvPr/>
        </p:nvSpPr>
        <p:spPr>
          <a:xfrm>
            <a:off x="5378448" y="6063388"/>
            <a:ext cx="3706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HA</a:t>
            </a:r>
            <a:endParaRPr lang="en-US" sz="1200" baseline="30000" dirty="0"/>
          </a:p>
        </p:txBody>
      </p:sp>
      <p:sp>
        <p:nvSpPr>
          <p:cNvPr id="65" name="Rectangle 64"/>
          <p:cNvSpPr/>
          <p:nvPr/>
        </p:nvSpPr>
        <p:spPr>
          <a:xfrm>
            <a:off x="5061927" y="6098558"/>
            <a:ext cx="3064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</a:t>
            </a:r>
            <a:r>
              <a:rPr lang="en-US" sz="1200" baseline="30000" dirty="0"/>
              <a:t>-</a:t>
            </a:r>
          </a:p>
        </p:txBody>
      </p:sp>
      <p:sp>
        <p:nvSpPr>
          <p:cNvPr id="66" name="Rectangle 65"/>
          <p:cNvSpPr/>
          <p:nvPr/>
        </p:nvSpPr>
        <p:spPr>
          <a:xfrm>
            <a:off x="6384748" y="4403490"/>
            <a:ext cx="22434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>
                <a:tab pos="1774825" algn="l"/>
                <a:tab pos="3776663" algn="l"/>
                <a:tab pos="6454775" algn="l"/>
              </a:tabLst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[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HCl</a:t>
            </a:r>
            <a:r>
              <a:rPr lang="en-US" sz="2000" kern="0" dirty="0">
                <a:solidFill>
                  <a:srgbClr val="000000"/>
                </a:solidFill>
                <a:latin typeface="Calibri" pitchFamily="34" charset="0"/>
              </a:rPr>
              <a:t>] &gt;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[H</a:t>
            </a:r>
            <a:r>
              <a:rPr kumimoji="0" lang="en-US" sz="20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+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]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tabLst>
                <a:tab pos="1774825" algn="l"/>
                <a:tab pos="3776663" algn="l"/>
                <a:tab pos="6454775" algn="l"/>
              </a:tabLst>
              <a:defRPr/>
            </a:pPr>
            <a:r>
              <a:rPr lang="en-US" sz="2000" kern="0" dirty="0">
                <a:solidFill>
                  <a:srgbClr val="000000"/>
                </a:solidFill>
                <a:latin typeface="Calibri" pitchFamily="34" charset="0"/>
              </a:rPr>
              <a:t>Some tied up as HA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293217" y="6039528"/>
            <a:ext cx="25577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>
                <a:tab pos="1774825" algn="l"/>
                <a:tab pos="3776663" algn="l"/>
                <a:tab pos="6454775" algn="l"/>
              </a:tabLst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[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NaOH</a:t>
            </a:r>
            <a:r>
              <a:rPr lang="en-US" sz="2000" kern="0" dirty="0">
                <a:solidFill>
                  <a:srgbClr val="000000"/>
                </a:solidFill>
                <a:latin typeface="Calibri" pitchFamily="34" charset="0"/>
              </a:rPr>
              <a:t>] &gt;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[OH</a:t>
            </a:r>
            <a:r>
              <a:rPr kumimoji="0" lang="en-US" sz="20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-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]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tabLst>
                <a:tab pos="1774825" algn="l"/>
                <a:tab pos="3776663" algn="l"/>
                <a:tab pos="6454775" algn="l"/>
              </a:tabLst>
              <a:defRPr/>
            </a:pPr>
            <a:r>
              <a:rPr lang="en-US" sz="2000" kern="0" dirty="0">
                <a:solidFill>
                  <a:srgbClr val="000000"/>
                </a:solidFill>
                <a:latin typeface="Calibri" pitchFamily="34" charset="0"/>
              </a:rPr>
              <a:t>Some tied up as H</a:t>
            </a:r>
            <a:r>
              <a:rPr lang="en-US" sz="2000" kern="0" baseline="-25000" dirty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2000" kern="0" dirty="0">
                <a:solidFill>
                  <a:srgbClr val="000000"/>
                </a:solidFill>
                <a:latin typeface="Calibri" pitchFamily="34" charset="0"/>
              </a:rPr>
              <a:t>O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4" grpId="0"/>
      <p:bldP spid="15" grpId="0"/>
      <p:bldP spid="20" grpId="0"/>
      <p:bldP spid="21" grpId="0"/>
      <p:bldP spid="24" grpId="0"/>
      <p:bldP spid="27" grpId="0"/>
      <p:bldP spid="40" grpId="0"/>
      <p:bldP spid="48" grpId="0"/>
      <p:bldP spid="50" grpId="0"/>
      <p:bldP spid="51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2064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Buffer Solutions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6184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338" y="1148877"/>
            <a:ext cx="752475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24DD57-172A-40F8-A38C-B44ABEFA5CD5}" type="slidenum">
              <a:rPr lang="en-US">
                <a:solidFill>
                  <a:srgbClr val="000000"/>
                </a:solidFill>
              </a:rPr>
              <a:pPr>
                <a:defRPr/>
              </a:pPr>
              <a:t>44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1758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7428" y="1115154"/>
            <a:ext cx="3808871" cy="312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72794" y="4314118"/>
            <a:ext cx="13354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u="sng" dirty="0">
                <a:solidFill>
                  <a:srgbClr val="000000"/>
                </a:solidFill>
                <a:latin typeface="Arial" charset="0"/>
              </a:rPr>
              <a:t>In Water</a:t>
            </a:r>
          </a:p>
        </p:txBody>
      </p:sp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1055077" y="4792815"/>
            <a:ext cx="4076702" cy="461963"/>
            <a:chOff x="1629" y="2784"/>
            <a:chExt cx="2568" cy="291"/>
          </a:xfrm>
        </p:grpSpPr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1629" y="2784"/>
              <a:ext cx="256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err="1">
                  <a:solidFill>
                    <a:srgbClr val="000000"/>
                  </a:solidFill>
                  <a:latin typeface="Arial" charset="0"/>
                </a:rPr>
                <a:t>HCl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          H</a:t>
              </a:r>
              <a:r>
                <a:rPr lang="en-US" sz="2400" baseline="30000" dirty="0">
                  <a:solidFill>
                    <a:srgbClr val="000000"/>
                  </a:solidFill>
                  <a:latin typeface="Arial" charset="0"/>
                </a:rPr>
                <a:t>+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  +  </a:t>
              </a:r>
              <a:r>
                <a:rPr lang="en-US" sz="2000" dirty="0" err="1">
                  <a:solidFill>
                    <a:srgbClr val="000000"/>
                  </a:solidFill>
                  <a:latin typeface="Arial" charset="0"/>
                </a:rPr>
                <a:t>Cl</a:t>
              </a:r>
              <a:r>
                <a:rPr lang="en-US" sz="2000" baseline="30000" dirty="0">
                  <a:solidFill>
                    <a:srgbClr val="000000"/>
                  </a:solidFill>
                  <a:latin typeface="Arial" charset="0"/>
                </a:rPr>
                <a:t>-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>
              <a:off x="2374" y="2936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1600200" y="2064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Buffer Solutions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0276" y="1547445"/>
            <a:ext cx="33645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latin typeface="Calibri" pitchFamily="34" charset="0"/>
              </a:rPr>
              <a:t>Water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itchFamily="34" charset="0"/>
              </a:rPr>
              <a:t>    vs.</a:t>
            </a:r>
          </a:p>
          <a:p>
            <a:r>
              <a:rPr lang="en-US" sz="2400" dirty="0">
                <a:latin typeface="Calibri" pitchFamily="34" charset="0"/>
              </a:rPr>
              <a:t>Buffer w/</a:t>
            </a:r>
          </a:p>
          <a:p>
            <a:pPr lvl="1"/>
            <a:r>
              <a:rPr lang="en-US" sz="2400" dirty="0">
                <a:latin typeface="Calibri" pitchFamily="34" charset="0"/>
              </a:rPr>
              <a:t>1.0 M CH</a:t>
            </a:r>
            <a:r>
              <a:rPr lang="en-US" sz="2400" baseline="-25000" dirty="0">
                <a:latin typeface="Calibri" pitchFamily="34" charset="0"/>
              </a:rPr>
              <a:t>3</a:t>
            </a:r>
            <a:r>
              <a:rPr lang="en-US" sz="2400" dirty="0">
                <a:latin typeface="Calibri" pitchFamily="34" charset="0"/>
              </a:rPr>
              <a:t>COOH</a:t>
            </a:r>
          </a:p>
          <a:p>
            <a:pPr lvl="1"/>
            <a:r>
              <a:rPr lang="en-US" sz="2400" dirty="0">
                <a:latin typeface="Calibri" pitchFamily="34" charset="0"/>
              </a:rPr>
              <a:t>1.0 M CH</a:t>
            </a:r>
            <a:r>
              <a:rPr lang="en-US" sz="2400" baseline="-25000" dirty="0">
                <a:latin typeface="Calibri" pitchFamily="34" charset="0"/>
              </a:rPr>
              <a:t>3</a:t>
            </a:r>
            <a:r>
              <a:rPr lang="en-US" sz="2400" dirty="0">
                <a:latin typeface="Calibri" pitchFamily="34" charset="0"/>
              </a:rPr>
              <a:t>COONa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31635" y="1071162"/>
            <a:ext cx="1885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1200"/>
              </a:spcAft>
            </a:pPr>
            <a:r>
              <a:rPr lang="en-US" sz="2800" u="sng" dirty="0">
                <a:solidFill>
                  <a:srgbClr val="000000"/>
                </a:solidFill>
                <a:latin typeface="Calibri" pitchFamily="34" charset="0"/>
              </a:rPr>
              <a:t>Adding </a:t>
            </a:r>
            <a:r>
              <a:rPr lang="en-US" sz="2800" u="sng" dirty="0" err="1">
                <a:solidFill>
                  <a:srgbClr val="000000"/>
                </a:solidFill>
                <a:latin typeface="Calibri" pitchFamily="34" charset="0"/>
              </a:rPr>
              <a:t>HCl</a:t>
            </a:r>
            <a:r>
              <a:rPr lang="en-US" sz="2800" u="sng" dirty="0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172795" y="5498142"/>
            <a:ext cx="13412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u="sng" dirty="0">
                <a:solidFill>
                  <a:srgbClr val="000000"/>
                </a:solidFill>
                <a:latin typeface="Arial" charset="0"/>
              </a:rPr>
              <a:t>In Buffer</a:t>
            </a:r>
          </a:p>
        </p:txBody>
      </p:sp>
      <p:grpSp>
        <p:nvGrpSpPr>
          <p:cNvPr id="24" name="Group 9"/>
          <p:cNvGrpSpPr>
            <a:grpSpLocks/>
          </p:cNvGrpSpPr>
          <p:nvPr/>
        </p:nvGrpSpPr>
        <p:grpSpPr bwMode="auto">
          <a:xfrm>
            <a:off x="1031632" y="5929942"/>
            <a:ext cx="6100763" cy="457200"/>
            <a:chOff x="1629" y="2784"/>
            <a:chExt cx="3843" cy="288"/>
          </a:xfrm>
        </p:grpSpPr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1629" y="2784"/>
              <a:ext cx="38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H</a:t>
              </a:r>
              <a:r>
                <a:rPr lang="en-US" sz="2400" baseline="30000" dirty="0">
                  <a:solidFill>
                    <a:srgbClr val="000000"/>
                  </a:solidFill>
                  <a:latin typeface="Arial" charset="0"/>
                </a:rPr>
                <a:t>+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 + CH</a:t>
              </a:r>
              <a:r>
                <a:rPr lang="en-US" sz="2400" baseline="-25000" dirty="0">
                  <a:solidFill>
                    <a:srgbClr val="000000"/>
                  </a:solidFill>
                  <a:latin typeface="Arial" charset="0"/>
                </a:rPr>
                <a:t>3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COO</a:t>
              </a:r>
              <a:r>
                <a:rPr lang="en-US" sz="2400" baseline="30000" dirty="0">
                  <a:solidFill>
                    <a:srgbClr val="000000"/>
                  </a:solidFill>
                  <a:latin typeface="Arial" charset="0"/>
                </a:rPr>
                <a:t>-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          CH</a:t>
              </a:r>
              <a:r>
                <a:rPr lang="en-US" sz="2400" baseline="-25000" dirty="0">
                  <a:solidFill>
                    <a:srgbClr val="000000"/>
                  </a:solidFill>
                  <a:latin typeface="Arial" charset="0"/>
                </a:rPr>
                <a:t>3</a:t>
              </a:r>
              <a:r>
                <a:rPr lang="en-US" sz="2400" dirty="0">
                  <a:solidFill>
                    <a:srgbClr val="000000"/>
                  </a:solidFill>
                  <a:latin typeface="Arial" charset="0"/>
                </a:rPr>
                <a:t>COOH 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26" name="Line 8"/>
            <p:cNvSpPr>
              <a:spLocks noChangeShapeType="1"/>
            </p:cNvSpPr>
            <p:nvPr/>
          </p:nvSpPr>
          <p:spPr bwMode="auto">
            <a:xfrm>
              <a:off x="3696" y="2936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5205047" y="4505521"/>
            <a:ext cx="3751385" cy="1133279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 you add enough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HCl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  <a:r>
              <a:rPr lang="en-US" sz="2000" kern="0" dirty="0">
                <a:solidFill>
                  <a:sysClr val="windowText" lastClr="000000"/>
                </a:solidFill>
                <a:latin typeface="Calibri"/>
              </a:rPr>
              <a:t> all of the CH</a:t>
            </a:r>
            <a:r>
              <a:rPr lang="en-US" sz="2000" kern="0" baseline="-25000" dirty="0">
                <a:solidFill>
                  <a:sysClr val="windowText" lastClr="000000"/>
                </a:solidFill>
                <a:latin typeface="Calibri"/>
              </a:rPr>
              <a:t>3</a:t>
            </a:r>
            <a:r>
              <a:rPr lang="en-US" sz="2000" kern="0" dirty="0">
                <a:solidFill>
                  <a:sysClr val="windowText" lastClr="000000"/>
                </a:solidFill>
                <a:latin typeface="Calibri"/>
              </a:rPr>
              <a:t>COO</a:t>
            </a:r>
            <a:r>
              <a:rPr lang="en-US" sz="2000" kern="0" baseline="30000" dirty="0">
                <a:solidFill>
                  <a:sysClr val="windowText" lastClr="000000"/>
                </a:solidFill>
                <a:latin typeface="Calibri"/>
              </a:rPr>
              <a:t>-</a:t>
            </a:r>
            <a:r>
              <a:rPr lang="en-US" sz="2000" kern="0" dirty="0">
                <a:solidFill>
                  <a:sysClr val="windowText" lastClr="000000"/>
                </a:solidFill>
                <a:latin typeface="Calibri"/>
              </a:rPr>
              <a:t> will be consumed.</a:t>
            </a:r>
          </a:p>
          <a:p>
            <a:pPr lvl="0" algn="ctr"/>
            <a:r>
              <a:rPr lang="en-US" sz="2000" kern="0" dirty="0" err="1">
                <a:solidFill>
                  <a:sysClr val="windowText" lastClr="000000"/>
                </a:solidFill>
                <a:latin typeface="Calibri"/>
              </a:rPr>
              <a:t>HCl</a:t>
            </a:r>
            <a:r>
              <a:rPr lang="en-US" sz="2000" kern="0" dirty="0">
                <a:solidFill>
                  <a:sysClr val="windowText" lastClr="000000"/>
                </a:solidFill>
                <a:latin typeface="Calibri"/>
              </a:rPr>
              <a:t>  </a:t>
            </a:r>
            <a:r>
              <a:rPr lang="en-US" altLang="en-US" sz="2000" baseline="30000" dirty="0">
                <a:solidFill>
                  <a:prstClr val="black"/>
                </a:solidFill>
                <a:sym typeface="Symbol"/>
              </a:rPr>
              <a:t></a:t>
            </a:r>
            <a:r>
              <a:rPr lang="en-US" altLang="en-US" sz="2000" dirty="0">
                <a:solidFill>
                  <a:prstClr val="black"/>
                </a:solidFill>
                <a:sym typeface="Symbol"/>
              </a:rPr>
              <a:t> </a:t>
            </a:r>
            <a:r>
              <a:rPr lang="en-US" sz="2000" kern="0" dirty="0">
                <a:solidFill>
                  <a:sysClr val="windowText" lastClr="000000"/>
                </a:solidFill>
                <a:latin typeface="Calibri"/>
              </a:rPr>
              <a:t>H</a:t>
            </a:r>
            <a:r>
              <a:rPr lang="en-US" sz="2000" kern="0" baseline="30000" dirty="0">
                <a:solidFill>
                  <a:sysClr val="windowText" lastClr="000000"/>
                </a:solidFill>
                <a:latin typeface="Calibri"/>
              </a:rPr>
              <a:t>+</a:t>
            </a:r>
            <a:r>
              <a:rPr lang="en-US" sz="2000" kern="0" dirty="0">
                <a:solidFill>
                  <a:sysClr val="windowText" lastClr="000000"/>
                </a:solidFill>
                <a:latin typeface="Calibri"/>
              </a:rPr>
              <a:t> + </a:t>
            </a:r>
            <a:r>
              <a:rPr lang="en-US" sz="2000" kern="0" dirty="0" err="1">
                <a:solidFill>
                  <a:sysClr val="windowText" lastClr="000000"/>
                </a:solidFill>
                <a:latin typeface="Calibri"/>
              </a:rPr>
              <a:t>Cl</a:t>
            </a:r>
            <a:r>
              <a:rPr lang="en-US" sz="2000" kern="0" baseline="30000" dirty="0">
                <a:solidFill>
                  <a:sysClr val="windowText" lastClr="000000"/>
                </a:solidFill>
                <a:latin typeface="Calibri"/>
              </a:rPr>
              <a:t>-</a:t>
            </a:r>
            <a:r>
              <a:rPr lang="en-US" sz="2000" kern="0" dirty="0">
                <a:solidFill>
                  <a:sysClr val="windowText" lastClr="000000"/>
                </a:solidFill>
                <a:latin typeface="Calibri"/>
              </a:rPr>
              <a:t> Wins!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467600" y="2074985"/>
            <a:ext cx="1406769" cy="1254370"/>
            <a:chOff x="7467600" y="2074985"/>
            <a:chExt cx="1406769" cy="125437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7467600" y="2074985"/>
              <a:ext cx="93785" cy="22273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537939" y="2098431"/>
              <a:ext cx="93785" cy="22273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Freeform 30"/>
            <p:cNvSpPr/>
            <p:nvPr/>
          </p:nvSpPr>
          <p:spPr>
            <a:xfrm>
              <a:off x="7596554" y="2180493"/>
              <a:ext cx="1277815" cy="1148862"/>
            </a:xfrm>
            <a:custGeom>
              <a:avLst/>
              <a:gdLst>
                <a:gd name="connsiteX0" fmla="*/ 0 w 1277815"/>
                <a:gd name="connsiteY0" fmla="*/ 0 h 1184031"/>
                <a:gd name="connsiteX1" fmla="*/ 128954 w 1277815"/>
                <a:gd name="connsiteY1" fmla="*/ 211016 h 1184031"/>
                <a:gd name="connsiteX2" fmla="*/ 351692 w 1277815"/>
                <a:gd name="connsiteY2" fmla="*/ 785446 h 1184031"/>
                <a:gd name="connsiteX3" fmla="*/ 550985 w 1277815"/>
                <a:gd name="connsiteY3" fmla="*/ 1055077 h 1184031"/>
                <a:gd name="connsiteX4" fmla="*/ 1277815 w 1277815"/>
                <a:gd name="connsiteY4" fmla="*/ 1184031 h 118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7815" h="1184031">
                  <a:moveTo>
                    <a:pt x="0" y="0"/>
                  </a:moveTo>
                  <a:cubicBezTo>
                    <a:pt x="35169" y="40054"/>
                    <a:pt x="70339" y="80108"/>
                    <a:pt x="128954" y="211016"/>
                  </a:cubicBezTo>
                  <a:cubicBezTo>
                    <a:pt x="187569" y="341924"/>
                    <a:pt x="281354" y="644769"/>
                    <a:pt x="351692" y="785446"/>
                  </a:cubicBezTo>
                  <a:cubicBezTo>
                    <a:pt x="422031" y="926123"/>
                    <a:pt x="396631" y="988646"/>
                    <a:pt x="550985" y="1055077"/>
                  </a:cubicBezTo>
                  <a:cubicBezTo>
                    <a:pt x="705339" y="1121508"/>
                    <a:pt x="991577" y="1152769"/>
                    <a:pt x="1277815" y="1184031"/>
                  </a:cubicBezTo>
                </a:path>
              </a:pathLst>
            </a:cu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/>
      <p:bldP spid="2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7002AA-7C1D-4F49-8E73-18A312163EA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45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4287" y="286155"/>
            <a:ext cx="2649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>
                <a:solidFill>
                  <a:srgbClr val="3333FF"/>
                </a:solidFill>
              </a:rPr>
              <a:t>Question: 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91312" y="964664"/>
            <a:ext cx="87280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2400" dirty="0">
                <a:solidFill>
                  <a:srgbClr val="000000"/>
                </a:solidFill>
              </a:rPr>
              <a:t>Which of the following solutions can be classified as buffer systems?</a:t>
            </a:r>
          </a:p>
        </p:txBody>
      </p:sp>
      <p:sp>
        <p:nvSpPr>
          <p:cNvPr id="9" name="Text Placeholder 2"/>
          <p:cNvSpPr>
            <a:spLocks/>
          </p:cNvSpPr>
          <p:nvPr/>
        </p:nvSpPr>
        <p:spPr bwMode="auto">
          <a:xfrm>
            <a:off x="551234" y="1595338"/>
            <a:ext cx="3009089" cy="498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2400" dirty="0">
                <a:solidFill>
                  <a:srgbClr val="000000"/>
                </a:solidFill>
              </a:rPr>
              <a:t>(a) KH</a:t>
            </a:r>
            <a:r>
              <a:rPr lang="en-US" sz="2400" baseline="-25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PO</a:t>
            </a:r>
            <a:r>
              <a:rPr lang="en-US" sz="2400" baseline="-25000" dirty="0">
                <a:solidFill>
                  <a:srgbClr val="000000"/>
                </a:solidFill>
              </a:rPr>
              <a:t>4</a:t>
            </a:r>
            <a:r>
              <a:rPr lang="en-US" sz="2400" dirty="0">
                <a:solidFill>
                  <a:srgbClr val="000000"/>
                </a:solidFill>
              </a:rPr>
              <a:t>/H</a:t>
            </a:r>
            <a:r>
              <a:rPr lang="en-US" sz="2400" baseline="-25000" dirty="0">
                <a:solidFill>
                  <a:srgbClr val="000000"/>
                </a:solidFill>
              </a:rPr>
              <a:t>3</a:t>
            </a:r>
            <a:r>
              <a:rPr lang="en-US" sz="2400" dirty="0">
                <a:solidFill>
                  <a:srgbClr val="000000"/>
                </a:solidFill>
              </a:rPr>
              <a:t>PO</a:t>
            </a:r>
            <a:r>
              <a:rPr lang="en-US" sz="2400" baseline="-25000" dirty="0">
                <a:solidFill>
                  <a:srgbClr val="000000"/>
                </a:solidFill>
              </a:rPr>
              <a:t>4</a:t>
            </a:r>
            <a:endParaRPr lang="en-US" sz="2400" dirty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AutoNum type="alphaLcParenBoth"/>
            </a:pPr>
            <a:endParaRPr lang="en-US" sz="2400" dirty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AutoNum type="alphaLcParenBoth"/>
            </a:pPr>
            <a:endParaRPr lang="en-US" sz="2400" dirty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AutoNum type="alphaLcParenBoth"/>
            </a:pPr>
            <a:endParaRPr lang="en-US" sz="2400" dirty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2400" dirty="0">
                <a:solidFill>
                  <a:srgbClr val="000000"/>
                </a:solidFill>
              </a:rPr>
              <a:t>(b) NaClO</a:t>
            </a:r>
            <a:r>
              <a:rPr lang="en-US" sz="2400" baseline="-25000" dirty="0">
                <a:solidFill>
                  <a:srgbClr val="000000"/>
                </a:solidFill>
              </a:rPr>
              <a:t>4</a:t>
            </a:r>
            <a:r>
              <a:rPr lang="en-US" sz="2400" dirty="0">
                <a:solidFill>
                  <a:srgbClr val="000000"/>
                </a:solidFill>
              </a:rPr>
              <a:t>/HClO</a:t>
            </a:r>
            <a:r>
              <a:rPr lang="en-US" sz="2400" baseline="-25000" dirty="0">
                <a:solidFill>
                  <a:srgbClr val="000000"/>
                </a:solidFill>
              </a:rPr>
              <a:t>4</a:t>
            </a:r>
            <a:endParaRPr lang="en-US" sz="2400" dirty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2400" dirty="0">
                <a:solidFill>
                  <a:srgbClr val="000000"/>
                </a:solidFill>
              </a:rPr>
              <a:t>(c) NH</a:t>
            </a:r>
            <a:r>
              <a:rPr lang="en-US" sz="2400" baseline="-25000" dirty="0">
                <a:solidFill>
                  <a:srgbClr val="000000"/>
                </a:solidFill>
              </a:rPr>
              <a:t>3</a:t>
            </a:r>
            <a:r>
              <a:rPr lang="en-US" sz="2400" dirty="0">
                <a:solidFill>
                  <a:srgbClr val="000000"/>
                </a:solidFill>
              </a:rPr>
              <a:t>/NH</a:t>
            </a:r>
            <a:r>
              <a:rPr lang="en-US" sz="2400" baseline="-25000" dirty="0">
                <a:solidFill>
                  <a:srgbClr val="000000"/>
                </a:solidFill>
              </a:rPr>
              <a:t>4</a:t>
            </a:r>
            <a:r>
              <a:rPr lang="en-US" sz="2400" baseline="30000" dirty="0">
                <a:solidFill>
                  <a:srgbClr val="000000"/>
                </a:solidFill>
              </a:rPr>
              <a:t>+</a:t>
            </a: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2400" dirty="0">
                <a:solidFill>
                  <a:srgbClr val="000000"/>
                </a:solidFill>
              </a:rPr>
              <a:t>(d) H</a:t>
            </a:r>
            <a:r>
              <a:rPr lang="en-US" sz="2400" baseline="-25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CO</a:t>
            </a:r>
            <a:r>
              <a:rPr lang="en-US" sz="2400" baseline="-25000" dirty="0">
                <a:solidFill>
                  <a:srgbClr val="000000"/>
                </a:solidFill>
              </a:rPr>
              <a:t>3</a:t>
            </a:r>
            <a:r>
              <a:rPr lang="en-US" sz="2400" dirty="0">
                <a:solidFill>
                  <a:srgbClr val="000000"/>
                </a:solidFill>
              </a:rPr>
              <a:t>/K</a:t>
            </a:r>
            <a:r>
              <a:rPr lang="en-US" sz="2400" baseline="-25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CO</a:t>
            </a:r>
            <a:r>
              <a:rPr lang="en-US" sz="2400" baseline="-25000" dirty="0">
                <a:solidFill>
                  <a:srgbClr val="000000"/>
                </a:solidFill>
              </a:rPr>
              <a:t>3</a:t>
            </a:r>
            <a:endParaRPr lang="en-US" sz="2400" baseline="30000" dirty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b="1" i="1" dirty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b="1" i="1" dirty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marL="398463" indent="-3984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>
              <a:solidFill>
                <a:srgbClr val="000000"/>
              </a:solidFill>
              <a:cs typeface="Arial" charset="0"/>
            </a:endParaRPr>
          </a:p>
          <a:p>
            <a:pPr marL="398463" indent="-3984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>
              <a:solidFill>
                <a:srgbClr val="000000"/>
              </a:solidFill>
              <a:cs typeface="Arial" charset="0"/>
            </a:endParaRPr>
          </a:p>
          <a:p>
            <a:pPr marL="398463" indent="-3984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>
              <a:solidFill>
                <a:srgbClr val="000000"/>
              </a:solidFill>
              <a:cs typeface="Arial" charset="0"/>
            </a:endParaRPr>
          </a:p>
          <a:p>
            <a:pPr marL="398463" indent="-3984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>
              <a:solidFill>
                <a:srgbClr val="000000"/>
              </a:solidFill>
              <a:cs typeface="Arial" charset="0"/>
            </a:endParaRPr>
          </a:p>
          <a:p>
            <a:pPr marL="398463" indent="-3984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>
              <a:solidFill>
                <a:srgbClr val="000000"/>
              </a:solidFill>
              <a:cs typeface="Arial" charset="0"/>
            </a:endParaRPr>
          </a:p>
          <a:p>
            <a:pPr marL="398463" indent="-3984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05737" y="2324505"/>
            <a:ext cx="5215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/>
            <a:r>
              <a:rPr lang="en-US" sz="2400" dirty="0">
                <a:solidFill>
                  <a:srgbClr val="0000FF"/>
                </a:solidFill>
              </a:rPr>
              <a:t>A) Yes            B) No           C) I don’t know.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55497" y="3925985"/>
            <a:ext cx="438443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arenR"/>
            </a:pPr>
            <a:r>
              <a:rPr lang="en-US" sz="2400" dirty="0">
                <a:solidFill>
                  <a:srgbClr val="FF0000"/>
                </a:solidFill>
              </a:rPr>
              <a:t>Conjugate acid-base?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arenR"/>
            </a:pPr>
            <a:r>
              <a:rPr lang="en-US" sz="2400" dirty="0">
                <a:solidFill>
                  <a:srgbClr val="FF0000"/>
                </a:solidFill>
              </a:rPr>
              <a:t>Weak acid/weak base?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7002AA-7C1D-4F49-8E73-18A312163EA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00200" y="159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Crumple Zones</a:t>
            </a:r>
          </a:p>
        </p:txBody>
      </p:sp>
      <p:pic>
        <p:nvPicPr>
          <p:cNvPr id="8" name="Picture 4" descr="http://files.abovetopsecret.com/files/img/kq516bcd8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501" y="4168775"/>
            <a:ext cx="3816349" cy="1837776"/>
          </a:xfrm>
          <a:prstGeom prst="rect">
            <a:avLst/>
          </a:prstGeom>
          <a:noFill/>
        </p:spPr>
      </p:pic>
      <p:pic>
        <p:nvPicPr>
          <p:cNvPr id="1037314" name="Picture 2" descr="http://ringo.ams.sunysb.edu/images/2/20/Ubq_so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0950" y="3125787"/>
            <a:ext cx="3429000" cy="3190876"/>
          </a:xfrm>
          <a:prstGeom prst="rect">
            <a:avLst/>
          </a:prstGeom>
          <a:noFill/>
        </p:spPr>
      </p:pic>
      <p:pic>
        <p:nvPicPr>
          <p:cNvPr id="1037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673" y="1352551"/>
            <a:ext cx="2014536" cy="1624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>
            <a:off x="2688528" y="2171700"/>
            <a:ext cx="94297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02803" y="1800225"/>
            <a:ext cx="1162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n-US" baseline="30000" dirty="0"/>
              <a:t>+</a:t>
            </a:r>
            <a:r>
              <a:rPr lang="en-US" dirty="0"/>
              <a:t> or OH</a:t>
            </a:r>
            <a:r>
              <a:rPr lang="en-US" baseline="30000" dirty="0"/>
              <a:t>-</a:t>
            </a:r>
          </a:p>
        </p:txBody>
      </p:sp>
      <p:pic>
        <p:nvPicPr>
          <p:cNvPr id="10373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55328" y="1476375"/>
            <a:ext cx="2159722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/>
        </p:nvCxnSpPr>
        <p:spPr>
          <a:xfrm>
            <a:off x="6031803" y="2171700"/>
            <a:ext cx="942975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927028" y="1552575"/>
            <a:ext cx="1162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more</a:t>
            </a:r>
          </a:p>
          <a:p>
            <a:pPr algn="ctr"/>
            <a:r>
              <a:rPr lang="en-US" dirty="0"/>
              <a:t>H</a:t>
            </a:r>
            <a:r>
              <a:rPr lang="en-US" baseline="30000" dirty="0"/>
              <a:t>+</a:t>
            </a:r>
            <a:r>
              <a:rPr lang="en-US" dirty="0"/>
              <a:t> or OH</a:t>
            </a:r>
            <a:r>
              <a:rPr lang="en-US" baseline="30000" dirty="0"/>
              <a:t>-</a:t>
            </a:r>
          </a:p>
        </p:txBody>
      </p:sp>
      <p:pic>
        <p:nvPicPr>
          <p:cNvPr id="103731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481439">
            <a:off x="7283515" y="1549674"/>
            <a:ext cx="235316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31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203263">
            <a:off x="8064565" y="1774968"/>
            <a:ext cx="3524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31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357905">
            <a:off x="7449712" y="2088556"/>
            <a:ext cx="223202" cy="50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320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88341" y="2349774"/>
            <a:ext cx="271462" cy="36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321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4032132">
            <a:off x="8224284" y="2179151"/>
            <a:ext cx="209399" cy="34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322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9128850">
            <a:off x="7798283" y="1308997"/>
            <a:ext cx="198380" cy="426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4619625" y="5772150"/>
            <a:ext cx="42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n-US" baseline="30000" dirty="0"/>
              <a:t>+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543925" y="5777984"/>
            <a:ext cx="60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OH</a:t>
            </a:r>
            <a:r>
              <a:rPr lang="en-US" baseline="30000" dirty="0"/>
              <a:t>-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4953000" y="5505450"/>
            <a:ext cx="466725" cy="3714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8268511" y="5486400"/>
            <a:ext cx="360124" cy="36195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4" grpId="0"/>
      <p:bldP spid="2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600200" y="159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Buffer Capacity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idx="1"/>
          </p:nvPr>
        </p:nvSpPr>
        <p:spPr>
          <a:xfrm>
            <a:off x="600075" y="1228725"/>
            <a:ext cx="7924800" cy="5078313"/>
          </a:xfrm>
        </p:spPr>
        <p:txBody>
          <a:bodyPr wrap="square">
            <a:spAutoFit/>
          </a:bodyPr>
          <a:lstStyle/>
          <a:p>
            <a:pPr marL="338138" lvl="1" indent="-338138">
              <a:spcBef>
                <a:spcPts val="12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-US" altLang="en-US" sz="24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Buffer capacity</a:t>
            </a:r>
            <a:r>
              <a:rPr lang="en-US" altLang="en-US" sz="2400" dirty="0"/>
              <a:t> is its ability to resist pH changes.</a:t>
            </a:r>
          </a:p>
          <a:p>
            <a:pPr marL="338138" lvl="1" indent="-338138">
              <a:spcBef>
                <a:spcPts val="12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-US" altLang="en-US" sz="2400" u="sng" dirty="0"/>
              <a:t>The more concentrated the components of a buffer, the greater the buffer capacity</a:t>
            </a:r>
            <a:r>
              <a:rPr lang="en-US" altLang="en-US" sz="2400" dirty="0"/>
              <a:t>.</a:t>
            </a:r>
          </a:p>
          <a:p>
            <a:pPr marL="338138" lvl="1" indent="-338138">
              <a:spcBef>
                <a:spcPts val="12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-US" altLang="en-US" sz="2400" dirty="0"/>
              <a:t>A buffer also has the highest capacity when the component concentrations are equal:</a:t>
            </a:r>
          </a:p>
          <a:p>
            <a:pPr marL="338138" lvl="1" indent="-338138">
              <a:spcBef>
                <a:spcPts val="12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endParaRPr lang="en-US" altLang="en-US" sz="2400" dirty="0"/>
          </a:p>
          <a:p>
            <a:pPr marL="338138" lvl="1" indent="-338138">
              <a:spcBef>
                <a:spcPts val="12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endParaRPr lang="en-US" altLang="en-US" sz="2400" dirty="0"/>
          </a:p>
          <a:p>
            <a:pPr marL="338138" lvl="1" indent="-338138">
              <a:spcBef>
                <a:spcPts val="12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-US" altLang="en-US" sz="2400" dirty="0"/>
              <a:t>A buffer whose pH is equal to or near the p</a:t>
            </a:r>
            <a:r>
              <a:rPr lang="en-US" altLang="en-US" sz="2400" i="1" dirty="0"/>
              <a:t>K</a:t>
            </a:r>
            <a:r>
              <a:rPr lang="en-US" altLang="en-US" sz="2400" baseline="-16000" dirty="0"/>
              <a:t>a</a:t>
            </a:r>
            <a:r>
              <a:rPr lang="en-US" altLang="en-US" sz="2400" dirty="0"/>
              <a:t> of its acid component has the highest buffer capacity.</a:t>
            </a:r>
          </a:p>
          <a:p>
            <a:pPr marL="338138" lvl="1" indent="-338138">
              <a:spcBef>
                <a:spcPts val="12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-US" altLang="en-US" sz="2400" dirty="0"/>
              <a:t>The addition of strong acid or base weakens the buffer capacity.</a:t>
            </a:r>
          </a:p>
        </p:txBody>
      </p:sp>
      <p:graphicFrame>
        <p:nvGraphicFramePr>
          <p:cNvPr id="1200130" name="Object 2"/>
          <p:cNvGraphicFramePr>
            <a:graphicFrameLocks noChangeAspect="1"/>
          </p:cNvGraphicFramePr>
          <p:nvPr/>
        </p:nvGraphicFramePr>
        <p:xfrm>
          <a:off x="1990725" y="3495675"/>
          <a:ext cx="5172075" cy="934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7190" name="Equation" r:id="rId3" imgW="2324100" imgH="419100" progId="Equation.3">
                  <p:embed/>
                </p:oleObj>
              </mc:Choice>
              <mc:Fallback>
                <p:oleObj name="Equation" r:id="rId3" imgW="2324100" imgH="419100" progId="Equation.3">
                  <p:embed/>
                  <p:pic>
                    <p:nvPicPr>
                      <p:cNvPr id="120013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0725" y="3495675"/>
                        <a:ext cx="5172075" cy="9343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7002AA-7C1D-4F49-8E73-18A312163EA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00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81DF8A-55A9-4606-B1B1-774BC3D497B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48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5604" name="Text Placeholder 2"/>
          <p:cNvSpPr>
            <a:spLocks/>
          </p:cNvSpPr>
          <p:nvPr/>
        </p:nvSpPr>
        <p:spPr bwMode="auto">
          <a:xfrm>
            <a:off x="152400" y="762000"/>
            <a:ext cx="88074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b="1" i="1">
              <a:solidFill>
                <a:srgbClr val="109769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b="1" i="1">
              <a:solidFill>
                <a:srgbClr val="109769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b="1" i="1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b="1" i="1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5605" name="Text Placeholder 2"/>
          <p:cNvSpPr>
            <a:spLocks/>
          </p:cNvSpPr>
          <p:nvPr/>
        </p:nvSpPr>
        <p:spPr bwMode="auto">
          <a:xfrm>
            <a:off x="152400" y="914400"/>
            <a:ext cx="8807450" cy="356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tabLst>
                <a:tab pos="461963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(a)  Calculate the pH of a buffer system containing 1.0 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COOH and 1.0 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COONa. The 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K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of CH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COOH is 1.8 x 10</a:t>
            </a:r>
            <a:r>
              <a:rPr lang="en-US" sz="2400" baseline="30000" dirty="0">
                <a:solidFill>
                  <a:srgbClr val="000000"/>
                </a:solidFill>
                <a:latin typeface="Calibri" pitchFamily="34" charset="0"/>
              </a:rPr>
              <a:t>-5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(Table 15.3). </a:t>
            </a: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(b) What is the pH of the buffer system after the addition of 0.10 mole of gaseous </a:t>
            </a:r>
            <a:r>
              <a:rPr lang="en-US" sz="2400" dirty="0" err="1">
                <a:solidFill>
                  <a:srgbClr val="000000"/>
                </a:solidFill>
                <a:latin typeface="Calibri" pitchFamily="34" charset="0"/>
              </a:rPr>
              <a:t>HCl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to 1.0 L of the solution? Assume that the volume of the solution does not change when the </a:t>
            </a:r>
            <a:r>
              <a:rPr lang="en-US" sz="2400" dirty="0" err="1">
                <a:solidFill>
                  <a:srgbClr val="000000"/>
                </a:solidFill>
                <a:latin typeface="Calibri" pitchFamily="34" charset="0"/>
              </a:rPr>
              <a:t>HCl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is added.</a:t>
            </a: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tabLst>
                <a:tab pos="461963" algn="l"/>
              </a:tabLst>
            </a:pPr>
            <a:endParaRPr lang="en-US" sz="2400" b="1" dirty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b="1" i="1" dirty="0">
              <a:solidFill>
                <a:srgbClr val="109769"/>
              </a:solidFill>
              <a:latin typeface="Calibri" pitchFamily="34" charset="0"/>
              <a:cs typeface="Arial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baseline="-25000" dirty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81DF8A-55A9-4606-B1B1-774BC3D497B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5604" name="Text Placeholder 2"/>
          <p:cNvSpPr>
            <a:spLocks/>
          </p:cNvSpPr>
          <p:nvPr/>
        </p:nvSpPr>
        <p:spPr bwMode="auto">
          <a:xfrm>
            <a:off x="152400" y="762000"/>
            <a:ext cx="88074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b="1" i="1">
              <a:solidFill>
                <a:srgbClr val="109769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b="1" i="1">
              <a:solidFill>
                <a:srgbClr val="109769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b="1" i="1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b="1" i="1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5605" name="Text Placeholder 2"/>
          <p:cNvSpPr>
            <a:spLocks/>
          </p:cNvSpPr>
          <p:nvPr/>
        </p:nvSpPr>
        <p:spPr bwMode="auto">
          <a:xfrm>
            <a:off x="152400" y="914401"/>
            <a:ext cx="8807450" cy="1225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tabLst>
                <a:tab pos="461963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(a)  Calculate the pH of a buffer system containing 1.0 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COOH and 1.0 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COONa. The 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K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of CH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COOH is 1.8 x 10</a:t>
            </a:r>
            <a:r>
              <a:rPr lang="en-US" sz="2400" baseline="30000" dirty="0">
                <a:solidFill>
                  <a:srgbClr val="000000"/>
                </a:solidFill>
                <a:latin typeface="Calibri" pitchFamily="34" charset="0"/>
              </a:rPr>
              <a:t>-5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(Table 15.3).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334307" y="2045862"/>
            <a:ext cx="2536826" cy="879476"/>
            <a:chOff x="1235075" y="5476878"/>
            <a:chExt cx="2536826" cy="879476"/>
          </a:xfrm>
        </p:grpSpPr>
        <p:sp>
          <p:nvSpPr>
            <p:cNvPr id="7" name="Text Box 37"/>
            <p:cNvSpPr txBox="1">
              <a:spLocks noChangeArrowheads="1"/>
            </p:cNvSpPr>
            <p:nvPr/>
          </p:nvSpPr>
          <p:spPr bwMode="auto">
            <a:xfrm>
              <a:off x="1235075" y="5678491"/>
              <a:ext cx="192087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pH = p</a:t>
              </a:r>
              <a:r>
                <a:rPr lang="en-US" sz="2400" i="1" dirty="0">
                  <a:solidFill>
                    <a:srgbClr val="000000"/>
                  </a:solidFill>
                  <a:latin typeface="Calibri" pitchFamily="34" charset="0"/>
                </a:rPr>
                <a:t>K</a:t>
              </a:r>
              <a:r>
                <a:rPr lang="en-US" sz="2400" i="1" baseline="-25000" dirty="0">
                  <a:solidFill>
                    <a:srgbClr val="000000"/>
                  </a:solidFill>
                  <a:latin typeface="Calibri" pitchFamily="34" charset="0"/>
                </a:rPr>
                <a:t>a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 + log</a:t>
              </a:r>
            </a:p>
          </p:txBody>
        </p:sp>
        <p:grpSp>
          <p:nvGrpSpPr>
            <p:cNvPr id="8" name="Group 38"/>
            <p:cNvGrpSpPr>
              <a:grpSpLocks/>
            </p:cNvGrpSpPr>
            <p:nvPr/>
          </p:nvGrpSpPr>
          <p:grpSpPr bwMode="auto">
            <a:xfrm>
              <a:off x="3027363" y="5476878"/>
              <a:ext cx="744538" cy="879476"/>
              <a:chOff x="3169" y="2569"/>
              <a:chExt cx="469" cy="554"/>
            </a:xfrm>
          </p:grpSpPr>
          <p:sp>
            <p:nvSpPr>
              <p:cNvPr id="9" name="Text Box 39"/>
              <p:cNvSpPr txBox="1">
                <a:spLocks noChangeArrowheads="1"/>
              </p:cNvSpPr>
              <p:nvPr/>
            </p:nvSpPr>
            <p:spPr bwMode="auto">
              <a:xfrm>
                <a:off x="3202" y="2569"/>
                <a:ext cx="40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Calibri" pitchFamily="34" charset="0"/>
                  </a:rPr>
                  <a:t>[A</a:t>
                </a:r>
                <a:r>
                  <a:rPr lang="en-US" sz="2800" baseline="30000" dirty="0">
                    <a:solidFill>
                      <a:srgbClr val="000000"/>
                    </a:solidFill>
                    <a:latin typeface="Calibri" pitchFamily="34" charset="0"/>
                  </a:rPr>
                  <a:t>-</a:t>
                </a:r>
                <a:r>
                  <a:rPr lang="en-US" sz="2400" dirty="0">
                    <a:solidFill>
                      <a:srgbClr val="000000"/>
                    </a:solidFill>
                    <a:latin typeface="Calibri" pitchFamily="34" charset="0"/>
                  </a:rPr>
                  <a:t>]</a:t>
                </a:r>
              </a:p>
            </p:txBody>
          </p:sp>
          <p:sp>
            <p:nvSpPr>
              <p:cNvPr id="10" name="Text Box 40"/>
              <p:cNvSpPr txBox="1">
                <a:spLocks noChangeArrowheads="1"/>
              </p:cNvSpPr>
              <p:nvPr/>
            </p:nvSpPr>
            <p:spPr bwMode="auto">
              <a:xfrm>
                <a:off x="3169" y="2832"/>
                <a:ext cx="46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Calibri" pitchFamily="34" charset="0"/>
                  </a:rPr>
                  <a:t>[HA]</a:t>
                </a:r>
              </a:p>
            </p:txBody>
          </p:sp>
          <p:sp>
            <p:nvSpPr>
              <p:cNvPr id="11" name="Line 41"/>
              <p:cNvSpPr>
                <a:spLocks noChangeShapeType="1"/>
              </p:cNvSpPr>
              <p:nvPr/>
            </p:nvSpPr>
            <p:spPr bwMode="auto">
              <a:xfrm>
                <a:off x="3211" y="2845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12" name="Text Box 44"/>
          <p:cNvSpPr txBox="1">
            <a:spLocks noChangeArrowheads="1"/>
          </p:cNvSpPr>
          <p:nvPr/>
        </p:nvSpPr>
        <p:spPr bwMode="auto">
          <a:xfrm>
            <a:off x="5328764" y="2248440"/>
            <a:ext cx="1697260" cy="46166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K</a:t>
            </a:r>
            <a:r>
              <a:rPr lang="en-US" sz="2400" i="1" baseline="-25000" dirty="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= -log 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K</a:t>
            </a:r>
            <a:r>
              <a:rPr lang="en-US" sz="2400" i="1" baseline="-25000" dirty="0">
                <a:solidFill>
                  <a:srgbClr val="000000"/>
                </a:solidFill>
                <a:latin typeface="Calibri" pitchFamily="34" charset="0"/>
              </a:rPr>
              <a:t>a</a:t>
            </a: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669601" y="3190468"/>
            <a:ext cx="4093106" cy="879476"/>
            <a:chOff x="1056737" y="5641840"/>
            <a:chExt cx="4093106" cy="879476"/>
          </a:xfrm>
        </p:grpSpPr>
        <p:sp>
          <p:nvSpPr>
            <p:cNvPr id="20" name="Text Box 37"/>
            <p:cNvSpPr txBox="1">
              <a:spLocks noChangeArrowheads="1"/>
            </p:cNvSpPr>
            <p:nvPr/>
          </p:nvSpPr>
          <p:spPr bwMode="auto">
            <a:xfrm>
              <a:off x="1056737" y="5843453"/>
              <a:ext cx="344517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pH = -log (1.8 x 10</a:t>
              </a:r>
              <a:r>
                <a:rPr lang="en-US" sz="2400" baseline="30000" dirty="0">
                  <a:solidFill>
                    <a:srgbClr val="000000"/>
                  </a:solidFill>
                  <a:latin typeface="Calibri" pitchFamily="34" charset="0"/>
                </a:rPr>
                <a:t>-5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) + log</a:t>
              </a:r>
            </a:p>
          </p:txBody>
        </p:sp>
        <p:grpSp>
          <p:nvGrpSpPr>
            <p:cNvPr id="21" name="Group 38"/>
            <p:cNvGrpSpPr>
              <a:grpSpLocks/>
            </p:cNvGrpSpPr>
            <p:nvPr/>
          </p:nvGrpSpPr>
          <p:grpSpPr bwMode="auto">
            <a:xfrm>
              <a:off x="4384667" y="5641840"/>
              <a:ext cx="765176" cy="879476"/>
              <a:chOff x="3162" y="2569"/>
              <a:chExt cx="482" cy="554"/>
            </a:xfrm>
          </p:grpSpPr>
          <p:sp>
            <p:nvSpPr>
              <p:cNvPr id="22" name="Text Box 39"/>
              <p:cNvSpPr txBox="1">
                <a:spLocks noChangeArrowheads="1"/>
              </p:cNvSpPr>
              <p:nvPr/>
            </p:nvSpPr>
            <p:spPr bwMode="auto">
              <a:xfrm>
                <a:off x="3163" y="2569"/>
                <a:ext cx="480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Calibri" pitchFamily="34" charset="0"/>
                  </a:rPr>
                  <a:t>[1.0]</a:t>
                </a:r>
              </a:p>
            </p:txBody>
          </p:sp>
          <p:sp>
            <p:nvSpPr>
              <p:cNvPr id="23" name="Text Box 40"/>
              <p:cNvSpPr txBox="1">
                <a:spLocks noChangeArrowheads="1"/>
              </p:cNvSpPr>
              <p:nvPr/>
            </p:nvSpPr>
            <p:spPr bwMode="auto">
              <a:xfrm>
                <a:off x="3164" y="2832"/>
                <a:ext cx="480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Calibri" pitchFamily="34" charset="0"/>
                  </a:rPr>
                  <a:t>[1.0]</a:t>
                </a:r>
              </a:p>
            </p:txBody>
          </p:sp>
          <p:sp>
            <p:nvSpPr>
              <p:cNvPr id="24" name="Line 41"/>
              <p:cNvSpPr>
                <a:spLocks noChangeShapeType="1"/>
              </p:cNvSpPr>
              <p:nvPr/>
            </p:nvSpPr>
            <p:spPr bwMode="auto">
              <a:xfrm>
                <a:off x="3162" y="2851"/>
                <a:ext cx="47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25" name="Rectangle 24"/>
          <p:cNvSpPr/>
          <p:nvPr/>
        </p:nvSpPr>
        <p:spPr>
          <a:xfrm>
            <a:off x="5818920" y="3390246"/>
            <a:ext cx="9509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= 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4.74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33B01D-D3F5-47D2-A20B-7AA1EEC583B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457325" y="-7932"/>
            <a:ext cx="62293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u="sng" kern="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Basic Salts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85800" y="923925"/>
            <a:ext cx="7772400" cy="535305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Dissociation and reaction of a basic salt: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    	NaNO</a:t>
            </a:r>
            <a:r>
              <a:rPr kumimoji="0" lang="en-US" sz="2400" b="0" i="0" u="none" strike="noStrike" kern="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2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aq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) 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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  Na</a:t>
            </a:r>
            <a:r>
              <a:rPr kumimoji="0" lang="en-US" sz="2400" b="0" i="0" u="none" strike="noStrike" kern="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+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)  +  NO</a:t>
            </a:r>
            <a:r>
              <a:rPr kumimoji="0" lang="en-US" sz="2400" b="0" i="0" u="none" strike="noStrike" kern="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2</a:t>
            </a:r>
            <a:r>
              <a:rPr kumimoji="0" lang="en-US" sz="2400" b="0" i="0" u="none" strike="noStrike" kern="0" cap="none" spc="0" normalizeH="0" baseline="36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-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    	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				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Na</a:t>
            </a:r>
            <a:r>
              <a:rPr kumimoji="0" lang="en-US" sz="2400" b="0" i="0" u="none" strike="noStrike" kern="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+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aq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) +  H</a:t>
            </a:r>
            <a:r>
              <a:rPr kumimoji="0" lang="en-US" sz="2400" b="0" i="0" u="none" strike="noStrike" kern="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2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O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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 NR</a:t>
            </a:r>
          </a:p>
          <a:p>
            <a:pPr marL="742950" lvl="1" indent="-285750" eaLnBrk="0" fontAlgn="base" hangingPunct="0">
              <a:spcAft>
                <a:spcPts val="1200"/>
              </a:spcAft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    </a:t>
            </a:r>
            <a:r>
              <a:rPr lang="en-US" sz="24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				NO</a:t>
            </a:r>
            <a:r>
              <a:rPr lang="en-US" sz="2400" kern="0" baseline="-25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400" kern="0" baseline="36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-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)  +  H</a:t>
            </a:r>
            <a:r>
              <a:rPr kumimoji="0" lang="en-US" sz="2400" b="0" i="0" u="none" strike="noStrike" kern="0" cap="none" spc="0" normalizeH="0" baseline="-12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</a:rPr>
              <a:t>2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Wingdings" pitchFamily="2" charset="2"/>
              </a:rPr>
              <a:t>O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24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 HNO</a:t>
            </a:r>
            <a:r>
              <a:rPr lang="en-US" sz="2400" kern="0" baseline="-25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4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400" kern="0" dirty="0" err="1"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lang="en-US" sz="24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) + OH</a:t>
            </a:r>
            <a:r>
              <a:rPr lang="en-US" sz="2400" kern="0" baseline="30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-</a:t>
            </a:r>
            <a:r>
              <a:rPr lang="en-US" sz="24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400" kern="0" dirty="0" err="1"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lang="en-US" sz="24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) </a:t>
            </a:r>
          </a:p>
          <a:p>
            <a:pPr marL="742950" lvl="1" indent="-285750" eaLnBrk="0" fontAlgn="base" hangingPunct="0">
              <a:spcAft>
                <a:spcPts val="1200"/>
              </a:spcAft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Times New Roman" pitchFamily="18" charset="0"/>
              <a:sym typeface="Wingdings" pitchFamily="2" charset="2"/>
            </a:endParaRPr>
          </a:p>
          <a:p>
            <a:pPr marL="342900" lvl="1" indent="-285750" eaLnBrk="0" fontAlgn="base" hangingPunct="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The reaction of NO</a:t>
            </a:r>
            <a:r>
              <a:rPr lang="en-US" sz="2400" kern="0" baseline="-25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400" kern="0" baseline="30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-</a:t>
            </a:r>
            <a:r>
              <a:rPr lang="en-US" sz="24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 with water causes [OH</a:t>
            </a:r>
            <a:r>
              <a:rPr lang="en-US" sz="2400" kern="0" baseline="30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-</a:t>
            </a:r>
            <a:r>
              <a:rPr lang="en-US" sz="24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] &gt; [H</a:t>
            </a:r>
            <a:r>
              <a:rPr lang="en-US" sz="2400" kern="0" baseline="30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+</a:t>
            </a:r>
            <a:r>
              <a:rPr lang="en-US" sz="24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] and the solution becomes basic.</a:t>
            </a:r>
          </a:p>
          <a:p>
            <a:pPr marL="342900" lvl="1" indent="-285750" eaLnBrk="0" fontAlgn="base" hangingPunct="0">
              <a:spcAft>
                <a:spcPts val="1200"/>
              </a:spcAft>
              <a:buFont typeface="Arial" pitchFamily="34" charset="0"/>
              <a:buChar char="•"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6082" y="2912375"/>
            <a:ext cx="5254321" cy="1333852"/>
          </a:xfrm>
          <a:noFill/>
          <a:ln>
            <a:miter lim="800000"/>
            <a:headEnd/>
            <a:tailEnd/>
          </a:ln>
        </p:spPr>
      </p:pic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81DF8A-55A9-4606-B1B1-774BC3D497BC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50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graphicFrame>
        <p:nvGraphicFramePr>
          <p:cNvPr id="13" name="Group 48"/>
          <p:cNvGraphicFramePr>
            <a:graphicFrameLocks noGrp="1"/>
          </p:cNvGraphicFramePr>
          <p:nvPr>
            <p:ph sz="half" idx="4294967295"/>
          </p:nvPr>
        </p:nvGraphicFramePr>
        <p:xfrm>
          <a:off x="0" y="4386263"/>
          <a:ext cx="7313122" cy="1587192"/>
        </p:xfrm>
        <a:graphic>
          <a:graphicData uri="http://schemas.openxmlformats.org/drawingml/2006/table">
            <a:tbl>
              <a:tblPr/>
              <a:tblGrid>
                <a:gridCol w="1840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05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5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73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89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01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</a:t>
                      </a:r>
                      <a:r>
                        <a:rPr kumimoji="0" lang="en-US" sz="2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COO</a:t>
                      </a:r>
                      <a:r>
                        <a:rPr kumimoji="0" 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  H</a:t>
                      </a:r>
                      <a:r>
                        <a:rPr kumimoji="0" 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→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</a:t>
                      </a:r>
                      <a:r>
                        <a:rPr kumimoji="0" lang="en-US" sz="20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COOH(</a:t>
                      </a:r>
                      <a:r>
                        <a:rPr kumimoji="0" lang="en-US" sz="20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1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Initial (mol):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1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Change (mol):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0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Final (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mol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605" name="Text Placeholder 2"/>
          <p:cNvSpPr>
            <a:spLocks/>
          </p:cNvSpPr>
          <p:nvPr/>
        </p:nvSpPr>
        <p:spPr bwMode="auto">
          <a:xfrm>
            <a:off x="152400" y="914400"/>
            <a:ext cx="8446851" cy="356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1963" indent="-461963" fontAlgn="base">
              <a:spcBef>
                <a:spcPct val="20000"/>
              </a:spcBef>
              <a:spcAft>
                <a:spcPct val="0"/>
              </a:spcAft>
              <a:buAutoNum type="alphaLcParenBoth"/>
              <a:tabLst>
                <a:tab pos="461963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Calculate the pH of a buffer system containing 1.0 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COOH and 1.0 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COONa. The 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K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of CH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COOH is 1.8 x 10</a:t>
            </a:r>
            <a:r>
              <a:rPr lang="en-US" sz="2400" baseline="30000" dirty="0">
                <a:solidFill>
                  <a:srgbClr val="000000"/>
                </a:solidFill>
                <a:latin typeface="Calibri" pitchFamily="34" charset="0"/>
              </a:rPr>
              <a:t>-5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(Table 15.3). </a:t>
            </a:r>
          </a:p>
          <a:p>
            <a:pPr marL="461963" indent="-461963" fontAlgn="base"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(b) What is the pH of the buffer system after the addition of 0.10 mole of gaseous </a:t>
            </a:r>
            <a:r>
              <a:rPr lang="en-US" sz="2400" dirty="0" err="1">
                <a:solidFill>
                  <a:srgbClr val="000000"/>
                </a:solidFill>
                <a:latin typeface="Calibri" pitchFamily="34" charset="0"/>
              </a:rPr>
              <a:t>HCl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to 1.0 L of the solution? </a:t>
            </a:r>
          </a:p>
          <a:p>
            <a:pPr marL="461963" indent="-461963" fontAlgn="base">
              <a:spcAft>
                <a:spcPct val="0"/>
              </a:spcAft>
              <a:buFont typeface="Arial" charset="0"/>
              <a:buNone/>
              <a:tabLst>
                <a:tab pos="461963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	</a:t>
            </a:r>
          </a:p>
        </p:txBody>
      </p:sp>
      <p:sp>
        <p:nvSpPr>
          <p:cNvPr id="6" name="Rectangle 5"/>
          <p:cNvSpPr/>
          <p:nvPr/>
        </p:nvSpPr>
        <p:spPr>
          <a:xfrm>
            <a:off x="1412291" y="1629540"/>
            <a:ext cx="925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(4.74)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0116" y="2824656"/>
            <a:ext cx="9156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0.10 </a:t>
            </a:r>
            <a:r>
              <a:rPr lang="en-US" sz="2000" i="1" dirty="0">
                <a:solidFill>
                  <a:srgbClr val="FF0000"/>
                </a:solidFill>
                <a:latin typeface="Calibri" pitchFamily="34" charset="0"/>
              </a:rPr>
              <a:t>M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34319" y="3794180"/>
            <a:ext cx="9156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0.10 </a:t>
            </a:r>
            <a:r>
              <a:rPr lang="en-US" sz="2000" i="1" dirty="0">
                <a:solidFill>
                  <a:srgbClr val="FF0000"/>
                </a:solidFill>
                <a:latin typeface="Calibri" pitchFamily="34" charset="0"/>
              </a:rPr>
              <a:t>M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645940" y="2402731"/>
            <a:ext cx="6322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566807" y="2739955"/>
            <a:ext cx="6322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345532" y="5170352"/>
            <a:ext cx="7681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-0.10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49919" y="4781856"/>
            <a:ext cx="5405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1.0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974227" y="4780535"/>
            <a:ext cx="683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0.10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987545" y="4778612"/>
            <a:ext cx="5405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1.0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44271" y="5179541"/>
            <a:ext cx="8322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+0.10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927897" y="5176834"/>
            <a:ext cx="7681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-0.10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378186" y="5580169"/>
            <a:ext cx="683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0.90</a:t>
            </a:r>
            <a:endParaRPr lang="en-US" sz="2000" i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151791" y="5580169"/>
            <a:ext cx="327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990991" y="5580169"/>
            <a:ext cx="5405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1.1</a:t>
            </a:r>
            <a:endParaRPr lang="en-US" sz="2000" i="1" dirty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680713" y="5997980"/>
            <a:ext cx="4093106" cy="879476"/>
            <a:chOff x="1056737" y="5641840"/>
            <a:chExt cx="4093106" cy="879476"/>
          </a:xfrm>
        </p:grpSpPr>
        <p:sp>
          <p:nvSpPr>
            <p:cNvPr id="24" name="Text Box 37"/>
            <p:cNvSpPr txBox="1">
              <a:spLocks noChangeArrowheads="1"/>
            </p:cNvSpPr>
            <p:nvPr/>
          </p:nvSpPr>
          <p:spPr bwMode="auto">
            <a:xfrm>
              <a:off x="1056737" y="5843453"/>
              <a:ext cx="344517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pH = -log (1.8 x 10</a:t>
              </a:r>
              <a:r>
                <a:rPr lang="en-US" sz="2400" baseline="30000" dirty="0">
                  <a:solidFill>
                    <a:srgbClr val="000000"/>
                  </a:solidFill>
                  <a:latin typeface="Calibri" pitchFamily="34" charset="0"/>
                </a:rPr>
                <a:t>-5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) + log</a:t>
              </a:r>
            </a:p>
          </p:txBody>
        </p:sp>
        <p:grpSp>
          <p:nvGrpSpPr>
            <p:cNvPr id="25" name="Group 38"/>
            <p:cNvGrpSpPr>
              <a:grpSpLocks/>
            </p:cNvGrpSpPr>
            <p:nvPr/>
          </p:nvGrpSpPr>
          <p:grpSpPr bwMode="auto">
            <a:xfrm>
              <a:off x="4384667" y="5641840"/>
              <a:ext cx="765176" cy="879476"/>
              <a:chOff x="3162" y="2569"/>
              <a:chExt cx="482" cy="554"/>
            </a:xfrm>
          </p:grpSpPr>
          <p:sp>
            <p:nvSpPr>
              <p:cNvPr id="26" name="Text Box 39"/>
              <p:cNvSpPr txBox="1">
                <a:spLocks noChangeArrowheads="1"/>
              </p:cNvSpPr>
              <p:nvPr/>
            </p:nvSpPr>
            <p:spPr bwMode="auto">
              <a:xfrm>
                <a:off x="3163" y="2569"/>
                <a:ext cx="480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Calibri" pitchFamily="34" charset="0"/>
                  </a:rPr>
                  <a:t>[0.9]</a:t>
                </a:r>
              </a:p>
            </p:txBody>
          </p:sp>
          <p:sp>
            <p:nvSpPr>
              <p:cNvPr id="27" name="Text Box 40"/>
              <p:cNvSpPr txBox="1">
                <a:spLocks noChangeArrowheads="1"/>
              </p:cNvSpPr>
              <p:nvPr/>
            </p:nvSpPr>
            <p:spPr bwMode="auto">
              <a:xfrm>
                <a:off x="3164" y="2832"/>
                <a:ext cx="480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Calibri" pitchFamily="34" charset="0"/>
                  </a:rPr>
                  <a:t>[1.1]</a:t>
                </a:r>
              </a:p>
            </p:txBody>
          </p:sp>
          <p:sp>
            <p:nvSpPr>
              <p:cNvPr id="28" name="Line 41"/>
              <p:cNvSpPr>
                <a:spLocks noChangeShapeType="1"/>
              </p:cNvSpPr>
              <p:nvPr/>
            </p:nvSpPr>
            <p:spPr bwMode="auto">
              <a:xfrm>
                <a:off x="3162" y="2851"/>
                <a:ext cx="47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29" name="Rectangle 28"/>
          <p:cNvSpPr/>
          <p:nvPr/>
        </p:nvSpPr>
        <p:spPr>
          <a:xfrm>
            <a:off x="5830032" y="6197758"/>
            <a:ext cx="9509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= 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4.66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K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1581" y="1157178"/>
            <a:ext cx="4728632" cy="4323954"/>
          </a:xfrm>
          <a:prstGeom prst="rect">
            <a:avLst/>
          </a:prstGeom>
        </p:spPr>
      </p:pic>
      <p:sp>
        <p:nvSpPr>
          <p:cNvPr id="7" name="Rectangle 17"/>
          <p:cNvSpPr>
            <a:spLocks noGrp="1" noChangeArrowheads="1"/>
          </p:cNvSpPr>
          <p:nvPr>
            <p:ph idx="1"/>
          </p:nvPr>
        </p:nvSpPr>
        <p:spPr>
          <a:xfrm>
            <a:off x="5064664" y="1188375"/>
            <a:ext cx="3822161" cy="5601533"/>
          </a:xfrm>
        </p:spPr>
        <p:txBody>
          <a:bodyPr wrap="square">
            <a:spAutoFit/>
          </a:bodyPr>
          <a:lstStyle/>
          <a:p>
            <a:pPr marL="225425" lvl="1" indent="-225425"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-US" altLang="en-US" sz="2000" dirty="0"/>
              <a:t>Choose a target </a:t>
            </a:r>
            <a:r>
              <a:rPr lang="en-US" altLang="en-US" sz="2000" dirty="0" err="1"/>
              <a:t>pH.</a:t>
            </a:r>
            <a:r>
              <a:rPr lang="en-US" altLang="en-US" sz="2000" dirty="0"/>
              <a:t> Depends on what you want to study.</a:t>
            </a:r>
          </a:p>
          <a:p>
            <a:pPr marL="225425" lvl="1" indent="-225425"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-US" altLang="en-US" sz="2000" dirty="0"/>
              <a:t>Choose the appropriate choice of a weak acid and conjugate base.</a:t>
            </a:r>
          </a:p>
          <a:p>
            <a:pPr marL="225425" lvl="1" indent="-225425"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-US" altLang="en-US" sz="2000" dirty="0"/>
              <a:t>Most effective buffer when the p</a:t>
            </a:r>
            <a:r>
              <a:rPr lang="en-US" altLang="en-US" sz="2000" i="1" dirty="0"/>
              <a:t>K</a:t>
            </a:r>
            <a:r>
              <a:rPr lang="en-US" altLang="en-US" sz="2000" baseline="-25000" dirty="0"/>
              <a:t>a</a:t>
            </a:r>
            <a:r>
              <a:rPr lang="en-US" altLang="en-US" sz="2000" dirty="0"/>
              <a:t> is closest to the target </a:t>
            </a:r>
            <a:r>
              <a:rPr lang="en-US" altLang="en-US" sz="2000" dirty="0" err="1"/>
              <a:t>pH.</a:t>
            </a:r>
            <a:r>
              <a:rPr lang="en-US" altLang="en-US" sz="2000" dirty="0"/>
              <a:t> </a:t>
            </a:r>
            <a:endParaRPr lang="en-US" altLang="en-US" sz="2000" baseline="-25000" dirty="0"/>
          </a:p>
          <a:p>
            <a:pPr marL="225425" lvl="1" indent="-225425"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  <a:buSzPct val="120000"/>
              <a:buNone/>
            </a:pPr>
            <a:r>
              <a:rPr lang="en-US" altLang="en-US" sz="2000" u="sng" dirty="0"/>
              <a:t>Either:</a:t>
            </a:r>
          </a:p>
          <a:p>
            <a:pPr marL="225425" lvl="1" indent="-225425"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-US" altLang="en-US" sz="2000" dirty="0"/>
              <a:t>Mix the Acid/salt in the appropriate ratio.</a:t>
            </a:r>
          </a:p>
          <a:p>
            <a:pPr marL="225425" lvl="1" indent="-225425"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  <a:buSzPct val="120000"/>
              <a:buNone/>
            </a:pPr>
            <a:r>
              <a:rPr lang="en-US" altLang="en-US" sz="2000" dirty="0"/>
              <a:t>		or</a:t>
            </a:r>
          </a:p>
          <a:p>
            <a:pPr marL="225425" lvl="1" indent="-225425"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-US" altLang="en-US" sz="2000" dirty="0"/>
              <a:t>The acid and its salt are mixed in a 1 to 1 ratio.</a:t>
            </a:r>
          </a:p>
          <a:p>
            <a:pPr marL="225425" lvl="1" indent="-225425">
              <a:lnSpc>
                <a:spcPct val="90000"/>
              </a:lnSpc>
              <a:spcBef>
                <a:spcPts val="12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-US" altLang="en-US" sz="2000" dirty="0"/>
              <a:t>The pH is then adjusted by adding a strong acid or base until it equals your target </a:t>
            </a:r>
            <a:r>
              <a:rPr lang="en-US" altLang="en-US" sz="2000" dirty="0" err="1"/>
              <a:t>pH.</a:t>
            </a:r>
            <a:endParaRPr lang="en-US" altLang="en-US" sz="2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600200" y="159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u="sng" dirty="0">
                <a:latin typeface="+mj-lt"/>
                <a:ea typeface="+mj-ea"/>
                <a:cs typeface="+mj-cs"/>
              </a:rPr>
              <a:t>Preparing a Buffer Solution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761840" y="3622430"/>
            <a:ext cx="1429320" cy="481503"/>
          </a:xfrm>
          <a:noFill/>
          <a:ln>
            <a:miter lim="800000"/>
            <a:headEnd/>
            <a:tailEnd/>
          </a:ln>
        </p:spPr>
      </p:pic>
      <p:pic>
        <p:nvPicPr>
          <p:cNvPr id="25" name="Picture 4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0912" y="3176593"/>
            <a:ext cx="356585" cy="121084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250FBA-CC64-40AC-A26F-BDE930FA880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52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3796" name="Text Placeholder 2"/>
          <p:cNvSpPr>
            <a:spLocks/>
          </p:cNvSpPr>
          <p:nvPr/>
        </p:nvSpPr>
        <p:spPr bwMode="auto">
          <a:xfrm>
            <a:off x="152400" y="762000"/>
            <a:ext cx="8807450" cy="47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en-US" sz="2000" dirty="0">
                <a:solidFill>
                  <a:srgbClr val="000000"/>
                </a:solidFill>
              </a:rPr>
              <a:t>Describe how you would prepare a “phosphate buffer” with a pH of 7.40.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000" b="1" i="1" dirty="0">
              <a:solidFill>
                <a:srgbClr val="109769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000" b="1" i="1" dirty="0">
              <a:solidFill>
                <a:srgbClr val="109769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000" b="1" i="1" dirty="0">
              <a:solidFill>
                <a:srgbClr val="000000"/>
              </a:solidFill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0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0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0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0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0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87625" y="1267653"/>
            <a:ext cx="2536826" cy="879476"/>
            <a:chOff x="1235075" y="5476878"/>
            <a:chExt cx="2536826" cy="879476"/>
          </a:xfrm>
        </p:grpSpPr>
        <p:sp>
          <p:nvSpPr>
            <p:cNvPr id="6" name="Text Box 37"/>
            <p:cNvSpPr txBox="1">
              <a:spLocks noChangeArrowheads="1"/>
            </p:cNvSpPr>
            <p:nvPr/>
          </p:nvSpPr>
          <p:spPr bwMode="auto">
            <a:xfrm>
              <a:off x="1235075" y="5678491"/>
              <a:ext cx="192087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pH = p</a:t>
              </a:r>
              <a:r>
                <a:rPr lang="en-US" sz="2400" i="1" dirty="0">
                  <a:solidFill>
                    <a:srgbClr val="000000"/>
                  </a:solidFill>
                  <a:latin typeface="Calibri" pitchFamily="34" charset="0"/>
                </a:rPr>
                <a:t>K</a:t>
              </a:r>
              <a:r>
                <a:rPr lang="en-US" sz="2400" i="1" baseline="-25000" dirty="0">
                  <a:solidFill>
                    <a:srgbClr val="000000"/>
                  </a:solidFill>
                  <a:latin typeface="Calibri" pitchFamily="34" charset="0"/>
                </a:rPr>
                <a:t>a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 + log</a:t>
              </a:r>
            </a:p>
          </p:txBody>
        </p: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3027363" y="5476878"/>
              <a:ext cx="744538" cy="879476"/>
              <a:chOff x="3169" y="2569"/>
              <a:chExt cx="469" cy="554"/>
            </a:xfrm>
          </p:grpSpPr>
          <p:sp>
            <p:nvSpPr>
              <p:cNvPr id="8" name="Text Box 39"/>
              <p:cNvSpPr txBox="1">
                <a:spLocks noChangeArrowheads="1"/>
              </p:cNvSpPr>
              <p:nvPr/>
            </p:nvSpPr>
            <p:spPr bwMode="auto">
              <a:xfrm>
                <a:off x="3202" y="2569"/>
                <a:ext cx="40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Calibri" pitchFamily="34" charset="0"/>
                  </a:rPr>
                  <a:t>[A</a:t>
                </a:r>
                <a:r>
                  <a:rPr lang="en-US" sz="2800" baseline="30000" dirty="0">
                    <a:solidFill>
                      <a:srgbClr val="000000"/>
                    </a:solidFill>
                    <a:latin typeface="Calibri" pitchFamily="34" charset="0"/>
                  </a:rPr>
                  <a:t>-</a:t>
                </a:r>
                <a:r>
                  <a:rPr lang="en-US" sz="2400" dirty="0">
                    <a:solidFill>
                      <a:srgbClr val="000000"/>
                    </a:solidFill>
                    <a:latin typeface="Calibri" pitchFamily="34" charset="0"/>
                  </a:rPr>
                  <a:t>]</a:t>
                </a:r>
              </a:p>
            </p:txBody>
          </p:sp>
          <p:sp>
            <p:nvSpPr>
              <p:cNvPr id="9" name="Text Box 40"/>
              <p:cNvSpPr txBox="1">
                <a:spLocks noChangeArrowheads="1"/>
              </p:cNvSpPr>
              <p:nvPr/>
            </p:nvSpPr>
            <p:spPr bwMode="auto">
              <a:xfrm>
                <a:off x="3169" y="2832"/>
                <a:ext cx="46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Calibri" pitchFamily="34" charset="0"/>
                  </a:rPr>
                  <a:t>[HA]</a:t>
                </a:r>
              </a:p>
            </p:txBody>
          </p:sp>
          <p:sp>
            <p:nvSpPr>
              <p:cNvPr id="10" name="Line 41"/>
              <p:cNvSpPr>
                <a:spLocks noChangeShapeType="1"/>
              </p:cNvSpPr>
              <p:nvPr/>
            </p:nvSpPr>
            <p:spPr bwMode="auto">
              <a:xfrm>
                <a:off x="3211" y="2845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cxnSp>
        <p:nvCxnSpPr>
          <p:cNvPr id="12" name="Straight Arrow Connector 11"/>
          <p:cNvCxnSpPr/>
          <p:nvPr/>
        </p:nvCxnSpPr>
        <p:spPr>
          <a:xfrm flipV="1">
            <a:off x="3210128" y="1906622"/>
            <a:ext cx="243191" cy="1556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77435" y="2052520"/>
            <a:ext cx="204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Known (7.40)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095345" y="1913107"/>
            <a:ext cx="64851" cy="5674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62115" y="2487025"/>
            <a:ext cx="2882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Choose the right acid/salt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5859294" y="1841770"/>
            <a:ext cx="570689" cy="2496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849556" y="2055775"/>
            <a:ext cx="195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Find the ratio</a:t>
            </a:r>
          </a:p>
        </p:txBody>
      </p:sp>
      <p:pic>
        <p:nvPicPr>
          <p:cNvPr id="104243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8317" y="3003626"/>
            <a:ext cx="3652368" cy="133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43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2525" y="3016892"/>
            <a:ext cx="1675417" cy="1311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ounded Rectangle 28"/>
          <p:cNvSpPr/>
          <p:nvPr/>
        </p:nvSpPr>
        <p:spPr>
          <a:xfrm>
            <a:off x="6982595" y="3216464"/>
            <a:ext cx="1820941" cy="849698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Most Effective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when pH = p</a:t>
            </a:r>
            <a:r>
              <a:rPr kumimoji="0" lang="en-US" sz="2000" b="0" i="1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lang="en-US" sz="2000" kern="0" baseline="-2500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36579" y="3453318"/>
            <a:ext cx="5778230" cy="39883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279940" y="4609158"/>
            <a:ext cx="4124077" cy="879476"/>
            <a:chOff x="1017825" y="5641840"/>
            <a:chExt cx="4124077" cy="879476"/>
          </a:xfrm>
        </p:grpSpPr>
        <p:sp>
          <p:nvSpPr>
            <p:cNvPr id="32" name="Text Box 37"/>
            <p:cNvSpPr txBox="1">
              <a:spLocks noChangeArrowheads="1"/>
            </p:cNvSpPr>
            <p:nvPr/>
          </p:nvSpPr>
          <p:spPr bwMode="auto">
            <a:xfrm>
              <a:off x="1017825" y="5843453"/>
              <a:ext cx="339548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7.4 = -log (6.2 x 10</a:t>
              </a:r>
              <a:r>
                <a:rPr lang="en-US" sz="2400" baseline="30000" dirty="0">
                  <a:solidFill>
                    <a:srgbClr val="000000"/>
                  </a:solidFill>
                  <a:latin typeface="Calibri" pitchFamily="34" charset="0"/>
                </a:rPr>
                <a:t>-8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) + log</a:t>
              </a:r>
            </a:p>
          </p:txBody>
        </p:sp>
        <p:grpSp>
          <p:nvGrpSpPr>
            <p:cNvPr id="33" name="Group 38"/>
            <p:cNvGrpSpPr>
              <a:grpSpLocks/>
            </p:cNvGrpSpPr>
            <p:nvPr/>
          </p:nvGrpSpPr>
          <p:grpSpPr bwMode="auto">
            <a:xfrm>
              <a:off x="4384664" y="5641840"/>
              <a:ext cx="757238" cy="879476"/>
              <a:chOff x="3162" y="2569"/>
              <a:chExt cx="477" cy="554"/>
            </a:xfrm>
          </p:grpSpPr>
          <p:sp>
            <p:nvSpPr>
              <p:cNvPr id="34" name="Text Box 39"/>
              <p:cNvSpPr txBox="1">
                <a:spLocks noChangeArrowheads="1"/>
              </p:cNvSpPr>
              <p:nvPr/>
            </p:nvSpPr>
            <p:spPr bwMode="auto">
              <a:xfrm>
                <a:off x="3210" y="2569"/>
                <a:ext cx="38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Calibri" pitchFamily="34" charset="0"/>
                  </a:rPr>
                  <a:t>[A</a:t>
                </a:r>
                <a:r>
                  <a:rPr lang="en-US" sz="2400" baseline="30000" dirty="0">
                    <a:solidFill>
                      <a:srgbClr val="000000"/>
                    </a:solidFill>
                    <a:latin typeface="Calibri" pitchFamily="34" charset="0"/>
                  </a:rPr>
                  <a:t>-</a:t>
                </a:r>
                <a:r>
                  <a:rPr lang="en-US" sz="2400" dirty="0">
                    <a:solidFill>
                      <a:srgbClr val="000000"/>
                    </a:solidFill>
                    <a:latin typeface="Calibri" pitchFamily="34" charset="0"/>
                  </a:rPr>
                  <a:t>]</a:t>
                </a:r>
              </a:p>
            </p:txBody>
          </p:sp>
          <p:sp>
            <p:nvSpPr>
              <p:cNvPr id="35" name="Text Box 40"/>
              <p:cNvSpPr txBox="1">
                <a:spLocks noChangeArrowheads="1"/>
              </p:cNvSpPr>
              <p:nvPr/>
            </p:nvSpPr>
            <p:spPr bwMode="auto">
              <a:xfrm>
                <a:off x="3170" y="2832"/>
                <a:ext cx="46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Calibri" pitchFamily="34" charset="0"/>
                  </a:rPr>
                  <a:t>[HA]</a:t>
                </a:r>
              </a:p>
            </p:txBody>
          </p:sp>
          <p:sp>
            <p:nvSpPr>
              <p:cNvPr id="36" name="Line 41"/>
              <p:cNvSpPr>
                <a:spLocks noChangeShapeType="1"/>
              </p:cNvSpPr>
              <p:nvPr/>
            </p:nvSpPr>
            <p:spPr bwMode="auto">
              <a:xfrm>
                <a:off x="3162" y="2851"/>
                <a:ext cx="47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pic>
        <p:nvPicPr>
          <p:cNvPr id="104243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66318" y="5687912"/>
            <a:ext cx="2602570" cy="720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1041" y="3619370"/>
            <a:ext cx="355600" cy="12065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27" name="Picture 4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3609" y="4073395"/>
            <a:ext cx="357188" cy="12065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37" name="Picture 44">
            <a:extLst>
              <a:ext uri="{FF2B5EF4-FFF2-40B4-BE49-F238E27FC236}">
                <a16:creationId xmlns:a16="http://schemas.microsoft.com/office/drawing/2014/main" id="{D723400E-C1B5-449B-92E1-1F86CCFB2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6961" y="3194522"/>
            <a:ext cx="355600" cy="12065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9" grpId="0"/>
      <p:bldP spid="29" grpId="0" animBg="1"/>
      <p:bldP spid="3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152400" y="3605215"/>
            <a:ext cx="80670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Make the buffer:</a:t>
            </a:r>
          </a:p>
          <a:p>
            <a:pPr marL="233363"/>
            <a:r>
              <a:rPr lang="en-US" dirty="0">
                <a:solidFill>
                  <a:srgbClr val="000000"/>
                </a:solidFill>
              </a:rPr>
              <a:t>Dissolve disodium hydrogen phosphate (Na</a:t>
            </a:r>
            <a:r>
              <a:rPr lang="en-US" baseline="-25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HPO</a:t>
            </a:r>
            <a:r>
              <a:rPr lang="en-US" baseline="-25000" dirty="0">
                <a:solidFill>
                  <a:srgbClr val="000000"/>
                </a:solidFill>
              </a:rPr>
              <a:t>4</a:t>
            </a:r>
            <a:r>
              <a:rPr lang="en-US" dirty="0">
                <a:solidFill>
                  <a:srgbClr val="000000"/>
                </a:solidFill>
              </a:rPr>
              <a:t>) and sodium </a:t>
            </a:r>
            <a:r>
              <a:rPr lang="en-US" dirty="0" err="1">
                <a:solidFill>
                  <a:srgbClr val="000000"/>
                </a:solidFill>
              </a:rPr>
              <a:t>dihydrogen</a:t>
            </a:r>
            <a:r>
              <a:rPr lang="en-US" dirty="0">
                <a:solidFill>
                  <a:srgbClr val="000000"/>
                </a:solidFill>
              </a:rPr>
              <a:t> phosphate (NaH</a:t>
            </a:r>
            <a:r>
              <a:rPr lang="en-US" baseline="-25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PO</a:t>
            </a:r>
            <a:r>
              <a:rPr lang="en-US" baseline="-25000" dirty="0">
                <a:solidFill>
                  <a:srgbClr val="000000"/>
                </a:solidFill>
              </a:rPr>
              <a:t>4</a:t>
            </a:r>
            <a:r>
              <a:rPr lang="en-US" dirty="0">
                <a:solidFill>
                  <a:srgbClr val="000000"/>
                </a:solidFill>
              </a:rPr>
              <a:t>) in a mole ratio of 1.5:1.0 in water. </a:t>
            </a:r>
          </a:p>
          <a:p>
            <a:pPr marL="233363"/>
            <a:r>
              <a:rPr lang="en-US" dirty="0">
                <a:solidFill>
                  <a:srgbClr val="000000"/>
                </a:solidFill>
              </a:rPr>
              <a:t>			or</a:t>
            </a:r>
          </a:p>
          <a:p>
            <a:pPr marL="233363"/>
            <a:r>
              <a:rPr lang="en-US" dirty="0">
                <a:solidFill>
                  <a:srgbClr val="000000"/>
                </a:solidFill>
              </a:rPr>
              <a:t>Dissolve disodium hydrogen phosphate (Na</a:t>
            </a:r>
            <a:r>
              <a:rPr lang="en-US" baseline="-25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HPO</a:t>
            </a:r>
            <a:r>
              <a:rPr lang="en-US" baseline="-25000" dirty="0">
                <a:solidFill>
                  <a:srgbClr val="000000"/>
                </a:solidFill>
              </a:rPr>
              <a:t>4</a:t>
            </a:r>
            <a:r>
              <a:rPr lang="en-US" dirty="0">
                <a:solidFill>
                  <a:srgbClr val="000000"/>
                </a:solidFill>
              </a:rPr>
              <a:t>) and sodium </a:t>
            </a:r>
            <a:r>
              <a:rPr lang="en-US" dirty="0" err="1">
                <a:solidFill>
                  <a:srgbClr val="000000"/>
                </a:solidFill>
              </a:rPr>
              <a:t>dihydrogen</a:t>
            </a:r>
            <a:r>
              <a:rPr lang="en-US" dirty="0">
                <a:solidFill>
                  <a:srgbClr val="000000"/>
                </a:solidFill>
              </a:rPr>
              <a:t> phosphate (NaH</a:t>
            </a:r>
            <a:r>
              <a:rPr lang="en-US" baseline="-25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PO</a:t>
            </a:r>
            <a:r>
              <a:rPr lang="en-US" baseline="-25000" dirty="0">
                <a:solidFill>
                  <a:srgbClr val="000000"/>
                </a:solidFill>
              </a:rPr>
              <a:t>4</a:t>
            </a:r>
            <a:r>
              <a:rPr lang="en-US" dirty="0">
                <a:solidFill>
                  <a:srgbClr val="000000"/>
                </a:solidFill>
              </a:rPr>
              <a:t>) in a mole ratio of 1.0:1.0 in water.  Then add 0.2 equivalence of a strong base. </a:t>
            </a:r>
            <a:endParaRPr lang="en-US" dirty="0"/>
          </a:p>
        </p:txBody>
      </p:sp>
      <p:pic>
        <p:nvPicPr>
          <p:cNvPr id="38" name="Picture 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353980" y="4189821"/>
            <a:ext cx="1429320" cy="481503"/>
          </a:xfrm>
          <a:noFill/>
          <a:ln>
            <a:miter lim="800000"/>
            <a:headEnd/>
            <a:tailEnd/>
          </a:ln>
        </p:spPr>
      </p:pic>
      <p:pic>
        <p:nvPicPr>
          <p:cNvPr id="37" name="Picture 4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5526" y="3102230"/>
            <a:ext cx="356585" cy="121084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250FBA-CC64-40AC-A26F-BDE930FA880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53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3796" name="Text Placeholder 2"/>
          <p:cNvSpPr>
            <a:spLocks/>
          </p:cNvSpPr>
          <p:nvPr/>
        </p:nvSpPr>
        <p:spPr bwMode="auto">
          <a:xfrm>
            <a:off x="152400" y="762000"/>
            <a:ext cx="8807450" cy="47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en-US" sz="2000" dirty="0">
                <a:solidFill>
                  <a:srgbClr val="000000"/>
                </a:solidFill>
              </a:rPr>
              <a:t>Describe how you would prepare a “phosphate buffer” with a pH of 7.40.</a:t>
            </a:r>
          </a:p>
        </p:txBody>
      </p:sp>
      <p:grpSp>
        <p:nvGrpSpPr>
          <p:cNvPr id="2" name="Group 4"/>
          <p:cNvGrpSpPr/>
          <p:nvPr/>
        </p:nvGrpSpPr>
        <p:grpSpPr>
          <a:xfrm>
            <a:off x="3287625" y="1267653"/>
            <a:ext cx="2536826" cy="879476"/>
            <a:chOff x="1235075" y="5476878"/>
            <a:chExt cx="2536826" cy="879476"/>
          </a:xfrm>
        </p:grpSpPr>
        <p:sp>
          <p:nvSpPr>
            <p:cNvPr id="6" name="Text Box 37"/>
            <p:cNvSpPr txBox="1">
              <a:spLocks noChangeArrowheads="1"/>
            </p:cNvSpPr>
            <p:nvPr/>
          </p:nvSpPr>
          <p:spPr bwMode="auto">
            <a:xfrm>
              <a:off x="1235075" y="5678491"/>
              <a:ext cx="192087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pH = p</a:t>
              </a:r>
              <a:r>
                <a:rPr lang="en-US" sz="2400" i="1" dirty="0">
                  <a:solidFill>
                    <a:srgbClr val="000000"/>
                  </a:solidFill>
                  <a:latin typeface="Calibri" pitchFamily="34" charset="0"/>
                </a:rPr>
                <a:t>K</a:t>
              </a:r>
              <a:r>
                <a:rPr lang="en-US" sz="2400" i="1" baseline="-25000" dirty="0">
                  <a:solidFill>
                    <a:srgbClr val="000000"/>
                  </a:solidFill>
                  <a:latin typeface="Calibri" pitchFamily="34" charset="0"/>
                </a:rPr>
                <a:t>a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 + log</a:t>
              </a:r>
            </a:p>
          </p:txBody>
        </p:sp>
        <p:grpSp>
          <p:nvGrpSpPr>
            <p:cNvPr id="3" name="Group 38"/>
            <p:cNvGrpSpPr>
              <a:grpSpLocks/>
            </p:cNvGrpSpPr>
            <p:nvPr/>
          </p:nvGrpSpPr>
          <p:grpSpPr bwMode="auto">
            <a:xfrm>
              <a:off x="3027363" y="5476878"/>
              <a:ext cx="744538" cy="879476"/>
              <a:chOff x="3169" y="2569"/>
              <a:chExt cx="469" cy="554"/>
            </a:xfrm>
          </p:grpSpPr>
          <p:sp>
            <p:nvSpPr>
              <p:cNvPr id="8" name="Text Box 39"/>
              <p:cNvSpPr txBox="1">
                <a:spLocks noChangeArrowheads="1"/>
              </p:cNvSpPr>
              <p:nvPr/>
            </p:nvSpPr>
            <p:spPr bwMode="auto">
              <a:xfrm>
                <a:off x="3202" y="2569"/>
                <a:ext cx="40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Calibri" pitchFamily="34" charset="0"/>
                  </a:rPr>
                  <a:t>[A</a:t>
                </a:r>
                <a:r>
                  <a:rPr lang="en-US" sz="2800" baseline="30000" dirty="0">
                    <a:solidFill>
                      <a:srgbClr val="000000"/>
                    </a:solidFill>
                    <a:latin typeface="Calibri" pitchFamily="34" charset="0"/>
                  </a:rPr>
                  <a:t>-</a:t>
                </a:r>
                <a:r>
                  <a:rPr lang="en-US" sz="2400" dirty="0">
                    <a:solidFill>
                      <a:srgbClr val="000000"/>
                    </a:solidFill>
                    <a:latin typeface="Calibri" pitchFamily="34" charset="0"/>
                  </a:rPr>
                  <a:t>]</a:t>
                </a:r>
              </a:p>
            </p:txBody>
          </p:sp>
          <p:sp>
            <p:nvSpPr>
              <p:cNvPr id="9" name="Text Box 40"/>
              <p:cNvSpPr txBox="1">
                <a:spLocks noChangeArrowheads="1"/>
              </p:cNvSpPr>
              <p:nvPr/>
            </p:nvSpPr>
            <p:spPr bwMode="auto">
              <a:xfrm>
                <a:off x="3169" y="2832"/>
                <a:ext cx="46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Calibri" pitchFamily="34" charset="0"/>
                  </a:rPr>
                  <a:t>[HA]</a:t>
                </a:r>
              </a:p>
            </p:txBody>
          </p:sp>
          <p:sp>
            <p:nvSpPr>
              <p:cNvPr id="10" name="Line 41"/>
              <p:cNvSpPr>
                <a:spLocks noChangeShapeType="1"/>
              </p:cNvSpPr>
              <p:nvPr/>
            </p:nvSpPr>
            <p:spPr bwMode="auto">
              <a:xfrm>
                <a:off x="3211" y="2845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cxnSp>
        <p:nvCxnSpPr>
          <p:cNvPr id="12" name="Straight Arrow Connector 11"/>
          <p:cNvCxnSpPr/>
          <p:nvPr/>
        </p:nvCxnSpPr>
        <p:spPr>
          <a:xfrm flipV="1">
            <a:off x="3210128" y="1906622"/>
            <a:ext cx="243191" cy="1556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77435" y="2052520"/>
            <a:ext cx="204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Known (7.40)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095345" y="1913107"/>
            <a:ext cx="64851" cy="5674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859294" y="1841770"/>
            <a:ext cx="570689" cy="2496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849556" y="2055775"/>
            <a:ext cx="195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Find the ratio</a:t>
            </a:r>
          </a:p>
        </p:txBody>
      </p:sp>
      <p:pic>
        <p:nvPicPr>
          <p:cNvPr id="121958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0947" y="2969863"/>
            <a:ext cx="6665811" cy="407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2662115" y="2487025"/>
            <a:ext cx="2882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Choose the right acid/salt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2728500" y="5787718"/>
            <a:ext cx="2989011" cy="879476"/>
            <a:chOff x="2186225" y="5641840"/>
            <a:chExt cx="2989011" cy="879476"/>
          </a:xfrm>
        </p:grpSpPr>
        <p:sp>
          <p:nvSpPr>
            <p:cNvPr id="42" name="Text Box 37"/>
            <p:cNvSpPr txBox="1">
              <a:spLocks noChangeArrowheads="1"/>
            </p:cNvSpPr>
            <p:nvPr/>
          </p:nvSpPr>
          <p:spPr bwMode="auto">
            <a:xfrm>
              <a:off x="2186225" y="5843453"/>
              <a:ext cx="223170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7.40 = 7.21 + log</a:t>
              </a:r>
            </a:p>
          </p:txBody>
        </p:sp>
        <p:grpSp>
          <p:nvGrpSpPr>
            <p:cNvPr id="43" name="Group 38"/>
            <p:cNvGrpSpPr>
              <a:grpSpLocks/>
            </p:cNvGrpSpPr>
            <p:nvPr/>
          </p:nvGrpSpPr>
          <p:grpSpPr bwMode="auto">
            <a:xfrm>
              <a:off x="4359261" y="5641840"/>
              <a:ext cx="815975" cy="879476"/>
              <a:chOff x="3146" y="2569"/>
              <a:chExt cx="514" cy="554"/>
            </a:xfrm>
          </p:grpSpPr>
          <p:sp>
            <p:nvSpPr>
              <p:cNvPr id="44" name="Text Box 39"/>
              <p:cNvSpPr txBox="1">
                <a:spLocks noChangeArrowheads="1"/>
              </p:cNvSpPr>
              <p:nvPr/>
            </p:nvSpPr>
            <p:spPr bwMode="auto">
              <a:xfrm>
                <a:off x="3146" y="2569"/>
                <a:ext cx="51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Calibri" pitchFamily="34" charset="0"/>
                  </a:rPr>
                  <a:t>[1+x]</a:t>
                </a:r>
              </a:p>
            </p:txBody>
          </p:sp>
          <p:sp>
            <p:nvSpPr>
              <p:cNvPr id="45" name="Text Box 40"/>
              <p:cNvSpPr txBox="1">
                <a:spLocks noChangeArrowheads="1"/>
              </p:cNvSpPr>
              <p:nvPr/>
            </p:nvSpPr>
            <p:spPr bwMode="auto">
              <a:xfrm>
                <a:off x="3166" y="2832"/>
                <a:ext cx="47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Calibri" pitchFamily="34" charset="0"/>
                  </a:rPr>
                  <a:t>[1-x]</a:t>
                </a:r>
              </a:p>
            </p:txBody>
          </p:sp>
          <p:sp>
            <p:nvSpPr>
              <p:cNvPr id="46" name="Line 41"/>
              <p:cNvSpPr>
                <a:spLocks noChangeShapeType="1"/>
              </p:cNvSpPr>
              <p:nvPr/>
            </p:nvSpPr>
            <p:spPr bwMode="auto">
              <a:xfrm>
                <a:off x="3162" y="2851"/>
                <a:ext cx="47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6193060" y="5956935"/>
            <a:ext cx="9973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x = 0.2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2064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u="sng" dirty="0" err="1">
                <a:solidFill>
                  <a:prstClr val="black"/>
                </a:solidFill>
              </a:rPr>
              <a:t>Biochem</a:t>
            </a:r>
            <a:r>
              <a:rPr lang="en-US" sz="4000" u="sng" dirty="0">
                <a:solidFill>
                  <a:prstClr val="black"/>
                </a:solidFill>
              </a:rPr>
              <a:t> Relevant Buffers</a:t>
            </a:r>
          </a:p>
        </p:txBody>
      </p:sp>
      <p:pic>
        <p:nvPicPr>
          <p:cNvPr id="1201154" name="Picture 2" descr="http://www.dojindo.com/Images/Product%20Photo/GB01_Tabl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8188" y="1133475"/>
            <a:ext cx="5104332" cy="5372100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  <a:latin typeface="Calibri"/>
              </a:rPr>
              <a:t>Relevant Equations Summary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02343" y="899192"/>
            <a:ext cx="44550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1)  </a:t>
            </a:r>
            <a:r>
              <a:rPr lang="en-US" sz="2400" i="1" dirty="0" err="1">
                <a:solidFill>
                  <a:srgbClr val="000000"/>
                </a:solidFill>
                <a:latin typeface="Arial" pitchFamily="34" charset="0"/>
              </a:rPr>
              <a:t>K</a:t>
            </a:r>
            <a:r>
              <a:rPr lang="en-US" sz="2400" i="1" baseline="-25000" dirty="0" err="1">
                <a:solidFill>
                  <a:srgbClr val="000000"/>
                </a:solidFill>
                <a:latin typeface="Arial" pitchFamily="34" charset="0"/>
              </a:rPr>
              <a:t>w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=  [H</a:t>
            </a:r>
            <a:r>
              <a:rPr lang="en-US" sz="2400" baseline="30000" dirty="0">
                <a:solidFill>
                  <a:srgbClr val="000000"/>
                </a:solidFill>
                <a:latin typeface="Arial" pitchFamily="34" charset="0"/>
              </a:rPr>
              <a:t>+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][OH</a:t>
            </a:r>
            <a:r>
              <a:rPr lang="en-US" sz="2400" baseline="30000" dirty="0">
                <a:solidFill>
                  <a:srgbClr val="000000"/>
                </a:solidFill>
                <a:latin typeface="Arial" pitchFamily="34" charset="0"/>
              </a:rPr>
              <a:t>-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] = 1.0 x 10</a:t>
            </a:r>
            <a:r>
              <a:rPr lang="en-US" sz="2400" baseline="30000" dirty="0">
                <a:solidFill>
                  <a:srgbClr val="000000"/>
                </a:solidFill>
                <a:latin typeface="Arial" pitchFamily="34" charset="0"/>
              </a:rPr>
              <a:t>-14</a:t>
            </a: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02343" y="2419650"/>
            <a:ext cx="26981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4)  pH +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</a:rPr>
              <a:t>pOH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= 14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4089" y="1267548"/>
            <a:ext cx="2687274" cy="707886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none" lIns="182880" tIns="137160" rIns="182880" bIns="13716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2)  pH = 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</a:rPr>
              <a:t>-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log [H</a:t>
            </a:r>
            <a:r>
              <a:rPr lang="en-US" sz="2400" baseline="30000" dirty="0">
                <a:solidFill>
                  <a:srgbClr val="000000"/>
                </a:solidFill>
                <a:latin typeface="Arial" pitchFamily="34" charset="0"/>
              </a:rPr>
              <a:t>+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]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7694" y="1763512"/>
            <a:ext cx="3044744" cy="707886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none" lIns="182880" tIns="137160" rIns="182880" bIns="13716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3) 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</a:rPr>
              <a:t>pOH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= 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</a:rPr>
              <a:t>-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log [OH]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33B01D-D3F5-47D2-A20B-7AA1EEC583B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55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5901875" y="2772261"/>
            <a:ext cx="2006600" cy="862013"/>
            <a:chOff x="2208" y="1617"/>
            <a:chExt cx="1264" cy="543"/>
          </a:xfrm>
        </p:grpSpPr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2208" y="1754"/>
              <a:ext cx="4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dirty="0">
                  <a:solidFill>
                    <a:srgbClr val="0000FF"/>
                  </a:solidFill>
                  <a:latin typeface="Arial" pitchFamily="34" charset="0"/>
                </a:rPr>
                <a:t>K</a:t>
              </a:r>
              <a:r>
                <a:rPr lang="en-US" sz="2400" i="1" baseline="-25000" dirty="0">
                  <a:solidFill>
                    <a:srgbClr val="0000FF"/>
                  </a:solidFill>
                  <a:latin typeface="Arial" pitchFamily="34" charset="0"/>
                </a:rPr>
                <a:t>a</a:t>
              </a:r>
              <a:r>
                <a:rPr lang="en-US" sz="2400" dirty="0">
                  <a:solidFill>
                    <a:srgbClr val="000000"/>
                  </a:solidFill>
                  <a:latin typeface="Arial" pitchFamily="34" charset="0"/>
                </a:rPr>
                <a:t> =</a:t>
              </a:r>
              <a:endParaRPr lang="en-US" sz="2400" i="1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2751" y="1617"/>
              <a:ext cx="72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 pitchFamily="34" charset="0"/>
                </a:rPr>
                <a:t>[H</a:t>
              </a:r>
              <a:r>
                <a:rPr lang="en-US" sz="2400" baseline="30000" dirty="0">
                  <a:solidFill>
                    <a:srgbClr val="000000"/>
                  </a:solidFill>
                  <a:latin typeface="Arial" pitchFamily="34" charset="0"/>
                </a:rPr>
                <a:t>+</a:t>
              </a:r>
              <a:r>
                <a:rPr lang="en-US" sz="2400" dirty="0">
                  <a:solidFill>
                    <a:srgbClr val="000000"/>
                  </a:solidFill>
                  <a:latin typeface="Arial" pitchFamily="34" charset="0"/>
                </a:rPr>
                <a:t>][A</a:t>
              </a:r>
              <a:r>
                <a:rPr lang="en-US" sz="2800" baseline="30000" dirty="0">
                  <a:solidFill>
                    <a:srgbClr val="000000"/>
                  </a:solidFill>
                  <a:latin typeface="Arial" pitchFamily="34" charset="0"/>
                </a:rPr>
                <a:t>-</a:t>
              </a:r>
              <a:r>
                <a:rPr lang="en-US" sz="2400" dirty="0">
                  <a:solidFill>
                    <a:srgbClr val="000000"/>
                  </a:solidFill>
                  <a:latin typeface="Arial" pitchFamily="34" charset="0"/>
                </a:rPr>
                <a:t>]</a:t>
              </a:r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2865" y="1872"/>
              <a:ext cx="48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 pitchFamily="34" charset="0"/>
                </a:rPr>
                <a:t>[HA]</a:t>
              </a:r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>
              <a:off x="2784" y="1905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5373236" y="2409375"/>
            <a:ext cx="2820988" cy="369888"/>
            <a:chOff x="1557" y="1056"/>
            <a:chExt cx="1777" cy="233"/>
          </a:xfrm>
        </p:grpSpPr>
        <p:sp>
          <p:nvSpPr>
            <p:cNvPr id="19" name="Text Box 11"/>
            <p:cNvSpPr txBox="1">
              <a:spLocks noChangeArrowheads="1"/>
            </p:cNvSpPr>
            <p:nvPr/>
          </p:nvSpPr>
          <p:spPr bwMode="auto">
            <a:xfrm>
              <a:off x="1557" y="1056"/>
              <a:ext cx="177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HA</a:t>
              </a:r>
              <a:r>
                <a:rPr lang="en-US" sz="1600" baseline="-25000" dirty="0">
                  <a:solidFill>
                    <a:srgbClr val="000000"/>
                  </a:solidFill>
                  <a:latin typeface="Arial" pitchFamily="34" charset="0"/>
                </a:rPr>
                <a:t>(</a:t>
              </a:r>
              <a:r>
                <a:rPr lang="en-US" sz="1600" i="1" baseline="-25000" dirty="0" err="1">
                  <a:solidFill>
                    <a:srgbClr val="000000"/>
                  </a:solidFill>
                  <a:latin typeface="Arial" pitchFamily="34" charset="0"/>
                </a:rPr>
                <a:t>aq</a:t>
              </a:r>
              <a:r>
                <a:rPr lang="en-US" sz="1600" baseline="-25000" dirty="0">
                  <a:solidFill>
                    <a:srgbClr val="000000"/>
                  </a:solidFill>
                  <a:latin typeface="Arial" pitchFamily="34" charset="0"/>
                </a:rPr>
                <a:t>)</a:t>
              </a: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              H</a:t>
              </a:r>
              <a:r>
                <a:rPr lang="en-US" baseline="30000" dirty="0">
                  <a:solidFill>
                    <a:srgbClr val="000000"/>
                  </a:solidFill>
                  <a:latin typeface="Arial" pitchFamily="34" charset="0"/>
                </a:rPr>
                <a:t>+</a:t>
              </a:r>
              <a:r>
                <a:rPr lang="en-US" sz="1600" baseline="-25000" dirty="0">
                  <a:solidFill>
                    <a:srgbClr val="000000"/>
                  </a:solidFill>
                  <a:latin typeface="Arial" pitchFamily="34" charset="0"/>
                </a:rPr>
                <a:t>(</a:t>
              </a:r>
              <a:r>
                <a:rPr lang="en-US" sz="1600" i="1" baseline="-25000" dirty="0" err="1">
                  <a:solidFill>
                    <a:srgbClr val="000000"/>
                  </a:solidFill>
                  <a:latin typeface="Arial" pitchFamily="34" charset="0"/>
                </a:rPr>
                <a:t>aq</a:t>
              </a:r>
              <a:r>
                <a:rPr lang="en-US" sz="1600" baseline="-25000" dirty="0">
                  <a:solidFill>
                    <a:srgbClr val="000000"/>
                  </a:solidFill>
                  <a:latin typeface="Arial" pitchFamily="34" charset="0"/>
                </a:rPr>
                <a:t>)</a:t>
              </a:r>
              <a:r>
                <a:rPr lang="en-US" baseline="-250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+ A</a:t>
              </a:r>
              <a:r>
                <a:rPr lang="en-US" sz="2000" baseline="30000" dirty="0">
                  <a:solidFill>
                    <a:srgbClr val="000000"/>
                  </a:solidFill>
                  <a:latin typeface="Arial" pitchFamily="34" charset="0"/>
                </a:rPr>
                <a:t>-</a:t>
              </a:r>
              <a:r>
                <a:rPr lang="en-US" sz="1600" baseline="-25000" dirty="0">
                  <a:solidFill>
                    <a:srgbClr val="000000"/>
                  </a:solidFill>
                  <a:latin typeface="Arial" pitchFamily="34" charset="0"/>
                </a:rPr>
                <a:t>(</a:t>
              </a:r>
              <a:r>
                <a:rPr lang="en-US" sz="1600" i="1" baseline="-25000" dirty="0" err="1">
                  <a:solidFill>
                    <a:srgbClr val="000000"/>
                  </a:solidFill>
                  <a:latin typeface="Arial" pitchFamily="34" charset="0"/>
                </a:rPr>
                <a:t>aq</a:t>
              </a:r>
              <a:r>
                <a:rPr lang="en-US" sz="1600" baseline="-25000" dirty="0">
                  <a:solidFill>
                    <a:srgbClr val="000000"/>
                  </a:solidFill>
                  <a:latin typeface="Arial" pitchFamily="34" charset="0"/>
                </a:rPr>
                <a:t>)</a:t>
              </a:r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>
              <a:off x="2046" y="1168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 flipH="1">
              <a:off x="2030" y="1209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4565424" y="1005121"/>
            <a:ext cx="4462464" cy="369888"/>
            <a:chOff x="1557" y="1056"/>
            <a:chExt cx="2811" cy="233"/>
          </a:xfrm>
        </p:grpSpPr>
        <p:sp>
          <p:nvSpPr>
            <p:cNvPr id="24" name="Text Box 11"/>
            <p:cNvSpPr txBox="1">
              <a:spLocks noChangeArrowheads="1"/>
            </p:cNvSpPr>
            <p:nvPr/>
          </p:nvSpPr>
          <p:spPr bwMode="auto">
            <a:xfrm>
              <a:off x="1557" y="1056"/>
              <a:ext cx="281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B</a:t>
              </a:r>
              <a:r>
                <a:rPr lang="en-US" baseline="30000" dirty="0">
                  <a:solidFill>
                    <a:srgbClr val="000000"/>
                  </a:solidFill>
                  <a:latin typeface="Arial" pitchFamily="34" charset="0"/>
                </a:rPr>
                <a:t>-</a:t>
              </a: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(</a:t>
              </a:r>
              <a:r>
                <a:rPr lang="en-US" i="1" dirty="0" err="1">
                  <a:solidFill>
                    <a:srgbClr val="000000"/>
                  </a:solidFill>
                  <a:latin typeface="Arial" pitchFamily="34" charset="0"/>
                </a:rPr>
                <a:t>aq</a:t>
              </a: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)  +  H</a:t>
              </a:r>
              <a:r>
                <a:rPr lang="en-US" baseline="-25000" dirty="0">
                  <a:solidFill>
                    <a:srgbClr val="000000"/>
                  </a:solidFill>
                  <a:latin typeface="Arial" pitchFamily="34" charset="0"/>
                </a:rPr>
                <a:t>2</a:t>
              </a: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O(l)             BH(</a:t>
              </a:r>
              <a:r>
                <a:rPr lang="en-US" i="1" dirty="0" err="1">
                  <a:solidFill>
                    <a:srgbClr val="000000"/>
                  </a:solidFill>
                  <a:latin typeface="Arial" pitchFamily="34" charset="0"/>
                </a:rPr>
                <a:t>aq</a:t>
              </a: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) + OH</a:t>
              </a:r>
              <a:r>
                <a:rPr lang="en-US" baseline="30000" dirty="0">
                  <a:solidFill>
                    <a:srgbClr val="000000"/>
                  </a:solidFill>
                  <a:latin typeface="Arial" pitchFamily="34" charset="0"/>
                </a:rPr>
                <a:t>-</a:t>
              </a: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(</a:t>
              </a:r>
              <a:r>
                <a:rPr lang="en-US" i="1" dirty="0" err="1">
                  <a:solidFill>
                    <a:srgbClr val="000000"/>
                  </a:solidFill>
                  <a:latin typeface="Arial" pitchFamily="34" charset="0"/>
                </a:rPr>
                <a:t>aq</a:t>
              </a:r>
              <a:r>
                <a:rPr lang="en-US" dirty="0">
                  <a:solidFill>
                    <a:srgbClr val="000000"/>
                  </a:solidFill>
                  <a:latin typeface="Arial" pitchFamily="34" charset="0"/>
                </a:rPr>
                <a:t>)</a:t>
              </a:r>
            </a:p>
          </p:txBody>
        </p:sp>
        <p:sp>
          <p:nvSpPr>
            <p:cNvPr id="25" name="Line 9"/>
            <p:cNvSpPr>
              <a:spLocks noChangeShapeType="1"/>
            </p:cNvSpPr>
            <p:nvPr/>
          </p:nvSpPr>
          <p:spPr bwMode="auto">
            <a:xfrm>
              <a:off x="2708" y="1158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6" name="Line 10"/>
            <p:cNvSpPr>
              <a:spLocks noChangeShapeType="1"/>
            </p:cNvSpPr>
            <p:nvPr/>
          </p:nvSpPr>
          <p:spPr bwMode="auto">
            <a:xfrm flipH="1">
              <a:off x="2708" y="1209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5667824" y="1377047"/>
            <a:ext cx="2346326" cy="866776"/>
            <a:chOff x="2208" y="1617"/>
            <a:chExt cx="1478" cy="546"/>
          </a:xfrm>
        </p:grpSpPr>
        <p:sp>
          <p:nvSpPr>
            <p:cNvPr id="28" name="Text Box 14"/>
            <p:cNvSpPr txBox="1">
              <a:spLocks noChangeArrowheads="1"/>
            </p:cNvSpPr>
            <p:nvPr/>
          </p:nvSpPr>
          <p:spPr bwMode="auto">
            <a:xfrm>
              <a:off x="2208" y="1754"/>
              <a:ext cx="4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dirty="0">
                  <a:solidFill>
                    <a:srgbClr val="FF0000"/>
                  </a:solidFill>
                  <a:latin typeface="Arial" pitchFamily="34" charset="0"/>
                </a:rPr>
                <a:t>K</a:t>
              </a:r>
              <a:r>
                <a:rPr lang="en-US" sz="2400" i="1" baseline="-25000" dirty="0">
                  <a:solidFill>
                    <a:srgbClr val="FF0000"/>
                  </a:solidFill>
                  <a:latin typeface="Arial" pitchFamily="34" charset="0"/>
                </a:rPr>
                <a:t>b</a:t>
              </a:r>
              <a:r>
                <a:rPr lang="en-US" sz="2400" dirty="0">
                  <a:solidFill>
                    <a:srgbClr val="000000"/>
                  </a:solidFill>
                  <a:latin typeface="Arial" pitchFamily="34" charset="0"/>
                </a:rPr>
                <a:t> =</a:t>
              </a:r>
              <a:endParaRPr lang="en-US" sz="2400" i="1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9" name="Text Box 16"/>
            <p:cNvSpPr txBox="1">
              <a:spLocks noChangeArrowheads="1"/>
            </p:cNvSpPr>
            <p:nvPr/>
          </p:nvSpPr>
          <p:spPr bwMode="auto">
            <a:xfrm>
              <a:off x="2745" y="1617"/>
              <a:ext cx="94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 pitchFamily="34" charset="0"/>
                </a:rPr>
                <a:t>[BH][OH</a:t>
              </a:r>
              <a:r>
                <a:rPr lang="en-US" sz="2800" baseline="30000" dirty="0">
                  <a:solidFill>
                    <a:srgbClr val="000000"/>
                  </a:solidFill>
                  <a:latin typeface="Arial" pitchFamily="34" charset="0"/>
                </a:rPr>
                <a:t>-</a:t>
              </a:r>
              <a:r>
                <a:rPr lang="en-US" sz="2400" dirty="0">
                  <a:solidFill>
                    <a:srgbClr val="000000"/>
                  </a:solidFill>
                  <a:latin typeface="Arial" pitchFamily="34" charset="0"/>
                </a:rPr>
                <a:t>]</a:t>
              </a:r>
            </a:p>
          </p:txBody>
        </p:sp>
        <p:sp>
          <p:nvSpPr>
            <p:cNvPr id="30" name="Text Box 17"/>
            <p:cNvSpPr txBox="1">
              <a:spLocks noChangeArrowheads="1"/>
            </p:cNvSpPr>
            <p:nvPr/>
          </p:nvSpPr>
          <p:spPr bwMode="auto">
            <a:xfrm>
              <a:off x="3007" y="1872"/>
              <a:ext cx="39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 pitchFamily="34" charset="0"/>
                </a:rPr>
                <a:t>[B</a:t>
              </a:r>
              <a:r>
                <a:rPr lang="en-US" sz="2400" baseline="30000" dirty="0">
                  <a:solidFill>
                    <a:srgbClr val="000000"/>
                  </a:solidFill>
                  <a:latin typeface="Arial" pitchFamily="34" charset="0"/>
                </a:rPr>
                <a:t>-</a:t>
              </a:r>
              <a:r>
                <a:rPr lang="en-US" sz="2400" dirty="0">
                  <a:solidFill>
                    <a:srgbClr val="000000"/>
                  </a:solidFill>
                  <a:latin typeface="Arial" pitchFamily="34" charset="0"/>
                </a:rPr>
                <a:t>]</a:t>
              </a:r>
            </a:p>
          </p:txBody>
        </p:sp>
        <p:sp>
          <p:nvSpPr>
            <p:cNvPr id="31" name="Line 18"/>
            <p:cNvSpPr>
              <a:spLocks noChangeShapeType="1"/>
            </p:cNvSpPr>
            <p:nvPr/>
          </p:nvSpPr>
          <p:spPr bwMode="auto">
            <a:xfrm>
              <a:off x="2784" y="1905"/>
              <a:ext cx="8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4608282" y="936172"/>
            <a:ext cx="4383314" cy="13208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601255" y="2351314"/>
            <a:ext cx="4383314" cy="132080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130626" y="3109075"/>
            <a:ext cx="19688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5)  </a:t>
            </a:r>
            <a:r>
              <a:rPr lang="en-US" sz="2400" i="1" dirty="0" err="1">
                <a:solidFill>
                  <a:srgbClr val="000000"/>
                </a:solidFill>
                <a:latin typeface="Arial" pitchFamily="34" charset="0"/>
              </a:rPr>
              <a:t>K</a:t>
            </a:r>
            <a:r>
              <a:rPr lang="en-US" sz="2400" i="1" baseline="-25000" dirty="0" err="1">
                <a:solidFill>
                  <a:srgbClr val="000000"/>
                </a:solidFill>
                <a:latin typeface="Arial" pitchFamily="34" charset="0"/>
              </a:rPr>
              <a:t>a</a:t>
            </a:r>
            <a:r>
              <a:rPr lang="en-US" sz="2400" i="1" dirty="0" err="1">
                <a:solidFill>
                  <a:srgbClr val="000000"/>
                </a:solidFill>
                <a:latin typeface="Arial" pitchFamily="34" charset="0"/>
              </a:rPr>
              <a:t>K</a:t>
            </a:r>
            <a:r>
              <a:rPr lang="en-US" sz="2400" i="1" baseline="-25000" dirty="0" err="1">
                <a:solidFill>
                  <a:srgbClr val="000000"/>
                </a:solidFill>
                <a:latin typeface="Arial" pitchFamily="34" charset="0"/>
              </a:rPr>
              <a:t>b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= </a:t>
            </a:r>
            <a:r>
              <a:rPr lang="en-US" sz="2400" i="1" dirty="0" err="1">
                <a:solidFill>
                  <a:srgbClr val="000000"/>
                </a:solidFill>
                <a:latin typeface="Arial" pitchFamily="34" charset="0"/>
              </a:rPr>
              <a:t>K</a:t>
            </a:r>
            <a:r>
              <a:rPr lang="en-US" sz="2400" i="1" baseline="-25000" dirty="0" err="1">
                <a:solidFill>
                  <a:srgbClr val="000000"/>
                </a:solidFill>
                <a:latin typeface="Arial" pitchFamily="34" charset="0"/>
              </a:rPr>
              <a:t>w</a:t>
            </a:r>
            <a:endParaRPr lang="en-US" sz="2400" i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47026" y="3823946"/>
            <a:ext cx="7621373" cy="2867139"/>
          </a:xfrm>
          <a:prstGeom prst="roundRect">
            <a:avLst/>
          </a:prstGeom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400" u="sng" kern="0" dirty="0">
                <a:solidFill>
                  <a:sysClr val="windowText" lastClr="000000"/>
                </a:solidFill>
                <a:latin typeface="Calibri"/>
              </a:rPr>
              <a:t>Henderson-</a:t>
            </a:r>
            <a:r>
              <a:rPr lang="en-US" sz="2400" u="sng" kern="0" dirty="0" err="1">
                <a:solidFill>
                  <a:sysClr val="windowText" lastClr="000000"/>
                </a:solidFill>
                <a:latin typeface="Calibri"/>
              </a:rPr>
              <a:t>Hasselbalch</a:t>
            </a:r>
            <a:r>
              <a:rPr lang="en-US" sz="2400" u="sng" kern="0" dirty="0">
                <a:solidFill>
                  <a:sysClr val="windowText" lastClr="000000"/>
                </a:solidFill>
                <a:latin typeface="Calibri"/>
              </a:rPr>
              <a:t> equation</a:t>
            </a:r>
          </a:p>
          <a:p>
            <a:pPr lvl="0" algn="ctr"/>
            <a:endParaRPr lang="en-US" sz="4000" u="sng" kern="0" dirty="0">
              <a:solidFill>
                <a:sysClr val="windowText" lastClr="000000"/>
              </a:solidFill>
              <a:latin typeface="Calibri"/>
            </a:endParaRPr>
          </a:p>
          <a:p>
            <a:pPr lvl="0" algn="ctr"/>
            <a:endParaRPr lang="en-US" sz="2400" u="sng" kern="0" dirty="0">
              <a:solidFill>
                <a:sysClr val="windowText" lastClr="000000"/>
              </a:solidFill>
              <a:latin typeface="Calibri"/>
            </a:endParaRPr>
          </a:p>
          <a:p>
            <a:pPr lvl="0" algn="ctr"/>
            <a:endParaRPr lang="en-US" sz="2400" kern="0" dirty="0">
              <a:solidFill>
                <a:sysClr val="windowText" lastClr="000000"/>
              </a:solidFill>
              <a:latin typeface="Calibri"/>
            </a:endParaRPr>
          </a:p>
          <a:p>
            <a:pPr lvl="0" algn="ctr"/>
            <a:endParaRPr lang="en-US" sz="2400" kern="0" dirty="0">
              <a:solidFill>
                <a:sysClr val="windowText" lastClr="000000"/>
              </a:solidFill>
              <a:latin typeface="Calibri"/>
            </a:endParaRPr>
          </a:p>
          <a:p>
            <a:pPr lvl="0" algn="ctr"/>
            <a:endParaRPr lang="en-US" sz="2400" kern="0" dirty="0">
              <a:solidFill>
                <a:sysClr val="windowText" lastClr="000000"/>
              </a:solidFill>
              <a:latin typeface="Calibri"/>
            </a:endParaRPr>
          </a:p>
          <a:p>
            <a:pPr lvl="0" algn="ctr"/>
            <a:endParaRPr lang="en-US" sz="2400" kern="0" dirty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7" name="Group 43"/>
          <p:cNvGrpSpPr/>
          <p:nvPr/>
        </p:nvGrpSpPr>
        <p:grpSpPr>
          <a:xfrm>
            <a:off x="3281549" y="5344003"/>
            <a:ext cx="2536826" cy="723007"/>
            <a:chOff x="1235075" y="5405443"/>
            <a:chExt cx="2536826" cy="896939"/>
          </a:xfrm>
        </p:grpSpPr>
        <p:sp>
          <p:nvSpPr>
            <p:cNvPr id="38" name="Text Box 37"/>
            <p:cNvSpPr txBox="1">
              <a:spLocks noChangeArrowheads="1"/>
            </p:cNvSpPr>
            <p:nvPr/>
          </p:nvSpPr>
          <p:spPr bwMode="auto">
            <a:xfrm>
              <a:off x="1235075" y="5678491"/>
              <a:ext cx="192087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pH = p</a:t>
              </a:r>
              <a:r>
                <a:rPr lang="en-US" sz="2400" i="1" dirty="0">
                  <a:solidFill>
                    <a:srgbClr val="000000"/>
                  </a:solidFill>
                  <a:latin typeface="Calibri" pitchFamily="34" charset="0"/>
                </a:rPr>
                <a:t>K</a:t>
              </a:r>
              <a:r>
                <a:rPr lang="en-US" sz="2400" i="1" baseline="-25000" dirty="0">
                  <a:solidFill>
                    <a:srgbClr val="000000"/>
                  </a:solidFill>
                  <a:latin typeface="Calibri" pitchFamily="34" charset="0"/>
                </a:rPr>
                <a:t>a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 + log</a:t>
              </a:r>
            </a:p>
          </p:txBody>
        </p:sp>
        <p:grpSp>
          <p:nvGrpSpPr>
            <p:cNvPr id="10" name="Group 38"/>
            <p:cNvGrpSpPr>
              <a:grpSpLocks/>
            </p:cNvGrpSpPr>
            <p:nvPr/>
          </p:nvGrpSpPr>
          <p:grpSpPr bwMode="auto">
            <a:xfrm>
              <a:off x="3027363" y="5405443"/>
              <a:ext cx="744538" cy="896939"/>
              <a:chOff x="3169" y="2524"/>
              <a:chExt cx="469" cy="565"/>
            </a:xfrm>
          </p:grpSpPr>
          <p:sp>
            <p:nvSpPr>
              <p:cNvPr id="40" name="Text Box 39"/>
              <p:cNvSpPr txBox="1">
                <a:spLocks noChangeArrowheads="1"/>
              </p:cNvSpPr>
              <p:nvPr/>
            </p:nvSpPr>
            <p:spPr bwMode="auto">
              <a:xfrm>
                <a:off x="3202" y="2524"/>
                <a:ext cx="40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Calibri" pitchFamily="34" charset="0"/>
                  </a:rPr>
                  <a:t>[A</a:t>
                </a:r>
                <a:r>
                  <a:rPr lang="en-US" sz="2800" baseline="30000" dirty="0">
                    <a:solidFill>
                      <a:srgbClr val="000000"/>
                    </a:solidFill>
                    <a:latin typeface="Calibri" pitchFamily="34" charset="0"/>
                  </a:rPr>
                  <a:t>-</a:t>
                </a:r>
                <a:r>
                  <a:rPr lang="en-US" sz="2400" dirty="0">
                    <a:solidFill>
                      <a:srgbClr val="000000"/>
                    </a:solidFill>
                    <a:latin typeface="Calibri" pitchFamily="34" charset="0"/>
                  </a:rPr>
                  <a:t>]</a:t>
                </a:r>
              </a:p>
            </p:txBody>
          </p:sp>
          <p:sp>
            <p:nvSpPr>
              <p:cNvPr id="41" name="Text Box 40"/>
              <p:cNvSpPr txBox="1">
                <a:spLocks noChangeArrowheads="1"/>
              </p:cNvSpPr>
              <p:nvPr/>
            </p:nvSpPr>
            <p:spPr bwMode="auto">
              <a:xfrm>
                <a:off x="3169" y="2798"/>
                <a:ext cx="46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Calibri" pitchFamily="34" charset="0"/>
                  </a:rPr>
                  <a:t>[HA]</a:t>
                </a:r>
              </a:p>
            </p:txBody>
          </p:sp>
          <p:sp>
            <p:nvSpPr>
              <p:cNvPr id="42" name="Line 41"/>
              <p:cNvSpPr>
                <a:spLocks noChangeShapeType="1"/>
              </p:cNvSpPr>
              <p:nvPr/>
            </p:nvSpPr>
            <p:spPr bwMode="auto">
              <a:xfrm>
                <a:off x="3211" y="2845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1290406" y="6196244"/>
            <a:ext cx="652463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030A0"/>
                </a:solidFill>
                <a:latin typeface="Calibri" pitchFamily="34" charset="0"/>
              </a:rPr>
              <a:t>Assumption: that the [A</a:t>
            </a:r>
            <a:r>
              <a:rPr lang="en-US" sz="2400" baseline="30000" dirty="0">
                <a:solidFill>
                  <a:srgbClr val="7030A0"/>
                </a:solidFill>
                <a:latin typeface="Calibri" pitchFamily="34" charset="0"/>
              </a:rPr>
              <a:t>-</a:t>
            </a:r>
            <a:r>
              <a:rPr lang="en-US" sz="2400" dirty="0">
                <a:solidFill>
                  <a:srgbClr val="7030A0"/>
                </a:solidFill>
                <a:latin typeface="Calibri" pitchFamily="34" charset="0"/>
              </a:rPr>
              <a:t>] from </a:t>
            </a:r>
            <a:r>
              <a:rPr lang="en-US" sz="2400" dirty="0" err="1">
                <a:solidFill>
                  <a:srgbClr val="7030A0"/>
                </a:solidFill>
                <a:latin typeface="Calibri" pitchFamily="34" charset="0"/>
              </a:rPr>
              <a:t>NaA</a:t>
            </a:r>
            <a:r>
              <a:rPr lang="en-US" sz="2400" dirty="0">
                <a:solidFill>
                  <a:srgbClr val="7030A0"/>
                </a:solidFill>
                <a:latin typeface="Calibri" pitchFamily="34" charset="0"/>
              </a:rPr>
              <a:t> &gt;&gt; [A</a:t>
            </a:r>
            <a:r>
              <a:rPr lang="en-US" sz="2400" baseline="30000" dirty="0">
                <a:solidFill>
                  <a:srgbClr val="7030A0"/>
                </a:solidFill>
                <a:latin typeface="Calibri" pitchFamily="34" charset="0"/>
              </a:rPr>
              <a:t>-</a:t>
            </a:r>
            <a:r>
              <a:rPr lang="en-US" sz="2400" dirty="0">
                <a:solidFill>
                  <a:srgbClr val="7030A0"/>
                </a:solidFill>
                <a:latin typeface="Calibri" pitchFamily="34" charset="0"/>
              </a:rPr>
              <a:t>] from HA </a:t>
            </a:r>
          </a:p>
        </p:txBody>
      </p:sp>
      <p:grpSp>
        <p:nvGrpSpPr>
          <p:cNvPr id="18" name="Group 3"/>
          <p:cNvGrpSpPr>
            <a:grpSpLocks/>
          </p:cNvGrpSpPr>
          <p:nvPr/>
        </p:nvGrpSpPr>
        <p:grpSpPr bwMode="auto">
          <a:xfrm>
            <a:off x="2676076" y="4303491"/>
            <a:ext cx="3756026" cy="461963"/>
            <a:chOff x="1641" y="1056"/>
            <a:chExt cx="2366" cy="291"/>
          </a:xfrm>
        </p:grpSpPr>
        <p:sp>
          <p:nvSpPr>
            <p:cNvPr id="46" name="Text Box 4"/>
            <p:cNvSpPr txBox="1">
              <a:spLocks noChangeArrowheads="1"/>
            </p:cNvSpPr>
            <p:nvPr/>
          </p:nvSpPr>
          <p:spPr bwMode="auto">
            <a:xfrm>
              <a:off x="1641" y="1056"/>
              <a:ext cx="236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HA 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             H</a:t>
              </a:r>
              <a:r>
                <a:rPr lang="en-US" sz="2400" baseline="30000" dirty="0">
                  <a:solidFill>
                    <a:srgbClr val="000000"/>
                  </a:solidFill>
                  <a:latin typeface="Calibri" pitchFamily="34" charset="0"/>
                </a:rPr>
                <a:t>+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 + A</a:t>
              </a:r>
              <a:r>
                <a:rPr lang="en-US" sz="2800" baseline="30000" dirty="0">
                  <a:solidFill>
                    <a:srgbClr val="000000"/>
                  </a:solidFill>
                  <a:latin typeface="Calibri" pitchFamily="34" charset="0"/>
                </a:rPr>
                <a:t>-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</a:p>
          </p:txBody>
        </p:sp>
        <p:sp>
          <p:nvSpPr>
            <p:cNvPr id="47" name="Line 5"/>
            <p:cNvSpPr>
              <a:spLocks noChangeShapeType="1"/>
            </p:cNvSpPr>
            <p:nvPr/>
          </p:nvSpPr>
          <p:spPr bwMode="auto">
            <a:xfrm>
              <a:off x="2296" y="1159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48" name="Line 6"/>
            <p:cNvSpPr>
              <a:spLocks noChangeShapeType="1"/>
            </p:cNvSpPr>
            <p:nvPr/>
          </p:nvSpPr>
          <p:spPr bwMode="auto">
            <a:xfrm flipH="1">
              <a:off x="2296" y="1255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grpSp>
        <p:nvGrpSpPr>
          <p:cNvPr id="22" name="Group 13"/>
          <p:cNvGrpSpPr>
            <a:grpSpLocks/>
          </p:cNvGrpSpPr>
          <p:nvPr/>
        </p:nvGrpSpPr>
        <p:grpSpPr bwMode="auto">
          <a:xfrm>
            <a:off x="2720526" y="4829183"/>
            <a:ext cx="3832226" cy="461963"/>
            <a:chOff x="298" y="528"/>
            <a:chExt cx="2414" cy="291"/>
          </a:xfrm>
        </p:grpSpPr>
        <p:sp>
          <p:nvSpPr>
            <p:cNvPr id="50" name="Text Box 8"/>
            <p:cNvSpPr txBox="1">
              <a:spLocks noChangeArrowheads="1"/>
            </p:cNvSpPr>
            <p:nvPr/>
          </p:nvSpPr>
          <p:spPr bwMode="auto">
            <a:xfrm>
              <a:off x="298" y="528"/>
              <a:ext cx="241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err="1">
                  <a:solidFill>
                    <a:srgbClr val="000000"/>
                  </a:solidFill>
                  <a:latin typeface="Calibri" pitchFamily="34" charset="0"/>
                </a:rPr>
                <a:t>NaA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sz="2000" i="1" dirty="0">
                  <a:solidFill>
                    <a:srgbClr val="000000"/>
                  </a:solidFill>
                  <a:latin typeface="Calibri" pitchFamily="34" charset="0"/>
                </a:rPr>
                <a:t>s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            Na</a:t>
              </a:r>
              <a:r>
                <a:rPr lang="en-US" sz="2400" baseline="30000" dirty="0">
                  <a:solidFill>
                    <a:srgbClr val="000000"/>
                  </a:solidFill>
                  <a:latin typeface="Calibri" pitchFamily="34" charset="0"/>
                </a:rPr>
                <a:t>+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 + A</a:t>
              </a:r>
              <a:r>
                <a:rPr lang="en-US" sz="2800" baseline="30000" dirty="0">
                  <a:solidFill>
                    <a:srgbClr val="000000"/>
                  </a:solidFill>
                  <a:latin typeface="Calibri" pitchFamily="34" charset="0"/>
                </a:rPr>
                <a:t>-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</a:p>
          </p:txBody>
        </p:sp>
        <p:sp>
          <p:nvSpPr>
            <p:cNvPr id="51" name="Line 9"/>
            <p:cNvSpPr>
              <a:spLocks noChangeShapeType="1"/>
            </p:cNvSpPr>
            <p:nvPr/>
          </p:nvSpPr>
          <p:spPr bwMode="auto">
            <a:xfrm>
              <a:off x="935" y="679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8788672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59C455-98E1-4D9E-93A7-918864A32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968582-0CB3-4DDF-9F89-5D2A79101D85}"/>
              </a:ext>
            </a:extLst>
          </p:cNvPr>
          <p:cNvSpPr txBox="1"/>
          <p:nvPr/>
        </p:nvSpPr>
        <p:spPr>
          <a:xfrm>
            <a:off x="2464904" y="2299252"/>
            <a:ext cx="4088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CH 4, Review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7FA28C-B1F0-4611-958D-0657CE54A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76" y="136525"/>
            <a:ext cx="7059359" cy="642506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69F41A0-5341-4C26-9CC7-AD9F8426C7DF}"/>
              </a:ext>
            </a:extLst>
          </p:cNvPr>
          <p:cNvSpPr/>
          <p:nvPr/>
        </p:nvSpPr>
        <p:spPr>
          <a:xfrm>
            <a:off x="1208243" y="6214656"/>
            <a:ext cx="1626397" cy="228523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15AD42F-48B4-4940-921A-1065340D9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1056" y="4903324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55C52A0-64D3-4080-B688-1D0A52CC7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6765" y="5116761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158D4A5-2E4F-4098-A8E7-5F0BF7C5B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4713" y="5341420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227D2FC-2B24-43F8-92A5-B1B35B20E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016" y="5565417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ABC739B-7B85-4A7E-9AD5-587971D1C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4308" y="5801976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01D9D4B3-7710-43B7-801E-C80135F42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6470" y="5981592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45737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2064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Titrations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90500" y="886460"/>
            <a:ext cx="876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In a </a:t>
            </a:r>
            <a:r>
              <a:rPr lang="en-US" sz="2400" b="1" i="1" dirty="0">
                <a:solidFill>
                  <a:srgbClr val="0000FF"/>
                </a:solidFill>
              </a:rPr>
              <a:t>titration</a:t>
            </a:r>
            <a:r>
              <a:rPr lang="en-US" sz="2400" dirty="0">
                <a:solidFill>
                  <a:srgbClr val="000000"/>
                </a:solidFill>
              </a:rPr>
              <a:t>, a solution of accurately known concentration is gradually added to another solution of unknown concentration until the chemical reaction between the two solutions is complete.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idx="1"/>
          </p:nvPr>
        </p:nvSpPr>
        <p:spPr>
          <a:xfrm>
            <a:off x="253206" y="4353560"/>
            <a:ext cx="863441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8138" lvl="1" indent="-338138">
              <a:spcBef>
                <a:spcPts val="12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uLnTx/>
                <a:uFillTx/>
              </a:rPr>
              <a:t>Acid-Base Titration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uLnTx/>
                <a:uFillTx/>
              </a:rPr>
              <a:t>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is a neutralization process aimed at adding a necessary amount of acid/H</a:t>
            </a:r>
            <a:r>
              <a:rPr kumimoji="0" lang="en-US" altLang="en-US" sz="24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+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(or base/OH</a:t>
            </a:r>
            <a:r>
              <a:rPr kumimoji="0" lang="en-US" altLang="en-US" sz="24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-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 to a solution </a:t>
            </a:r>
            <a:r>
              <a:rPr lang="en-US" altLang="en-US" sz="2400" kern="0" dirty="0">
                <a:solidFill>
                  <a:sysClr val="windowText" lastClr="000000"/>
                </a:solidFill>
              </a:rPr>
              <a:t>of base/OH</a:t>
            </a:r>
            <a:r>
              <a:rPr lang="en-US" altLang="en-US" sz="2400" kern="0" baseline="30000" dirty="0">
                <a:solidFill>
                  <a:sysClr val="windowText" lastClr="000000"/>
                </a:solidFill>
              </a:rPr>
              <a:t>-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</a:t>
            </a:r>
            <a:r>
              <a:rPr lang="en-US" altLang="en-US" sz="2400" kern="0" dirty="0">
                <a:solidFill>
                  <a:sysClr val="windowText" lastClr="000000"/>
                </a:solidFill>
              </a:rPr>
              <a:t>or acid/H</a:t>
            </a:r>
            <a:r>
              <a:rPr lang="en-US" altLang="en-US" sz="2400" kern="0" baseline="30000" dirty="0">
                <a:solidFill>
                  <a:sysClr val="windowText" lastClr="000000"/>
                </a:solidFill>
              </a:rPr>
              <a:t>+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 in order to reach the equivalence point.</a:t>
            </a:r>
          </a:p>
          <a:p>
            <a:pPr marL="338138" marR="0" lvl="1" indent="-338138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ct val="120000"/>
              <a:buFont typeface="Wingdings" pitchFamily="2" charset="2"/>
              <a:buChar char="§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At the 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uLnTx/>
                <a:uFillTx/>
              </a:rPr>
              <a:t>equivalence point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the number of moles of added H</a:t>
            </a:r>
            <a:r>
              <a:rPr kumimoji="0" lang="en-US" altLang="en-US" sz="2400" b="0" i="0" u="none" strike="noStrike" kern="0" cap="none" spc="0" normalizeH="0" baseline="-16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3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</a:t>
            </a:r>
            <a:r>
              <a:rPr kumimoji="0" lang="en-US" altLang="en-US" sz="24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+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(or OH</a:t>
            </a:r>
            <a:r>
              <a:rPr kumimoji="0" lang="en-US" altLang="en-US" sz="24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–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 ions equals the number of moles of OH</a:t>
            </a:r>
            <a:r>
              <a:rPr kumimoji="0" lang="en-US" altLang="en-US" sz="24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–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(or H</a:t>
            </a:r>
            <a:r>
              <a:rPr kumimoji="0" lang="en-US" altLang="en-US" sz="2400" b="0" i="0" u="none" strike="noStrike" kern="0" cap="none" spc="0" normalizeH="0" baseline="-16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3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</a:t>
            </a:r>
            <a:r>
              <a:rPr kumimoji="0" lang="en-US" altLang="en-US" sz="24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+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 ions originally present.</a:t>
            </a:r>
          </a:p>
        </p:txBody>
      </p:sp>
      <p:sp>
        <p:nvSpPr>
          <p:cNvPr id="8" name="Rectangle 7"/>
          <p:cNvSpPr/>
          <p:nvPr/>
        </p:nvSpPr>
        <p:spPr>
          <a:xfrm>
            <a:off x="1161712" y="2202314"/>
            <a:ext cx="39006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Redox titration</a:t>
            </a:r>
          </a:p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</a:rPr>
              <a:t>Complexometric</a:t>
            </a:r>
            <a:r>
              <a:rPr lang="en-US" sz="2400" dirty="0">
                <a:solidFill>
                  <a:srgbClr val="000000"/>
                </a:solidFill>
              </a:rPr>
              <a:t> indicator</a:t>
            </a:r>
          </a:p>
          <a:p>
            <a:pPr marL="233363" indent="-233363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Acid-base titration</a:t>
            </a:r>
            <a:endParaRPr lang="en-US" dirty="0"/>
          </a:p>
        </p:txBody>
      </p:sp>
      <p:pic>
        <p:nvPicPr>
          <p:cNvPr id="9" name="Picture 6" descr="cha56011_042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4969" y="2103120"/>
            <a:ext cx="2459415" cy="214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2064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Experiment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3" y="974725"/>
            <a:ext cx="4048760" cy="272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621213" y="894080"/>
            <a:ext cx="4400867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spcAft>
                <a:spcPts val="1800"/>
              </a:spcAft>
              <a:buFont typeface="Arial" pitchFamily="34" charset="0"/>
              <a:buChar char="•"/>
            </a:pPr>
            <a:r>
              <a:rPr lang="en-US" dirty="0"/>
              <a:t>Start with [unknown] solution.</a:t>
            </a:r>
          </a:p>
          <a:p>
            <a:pPr marL="173038" indent="-173038">
              <a:spcAft>
                <a:spcPts val="1800"/>
              </a:spcAft>
              <a:buFont typeface="Arial" pitchFamily="34" charset="0"/>
              <a:buChar char="•"/>
            </a:pPr>
            <a:r>
              <a:rPr lang="en-US" dirty="0"/>
              <a:t>Add known amounts of an acid or base.</a:t>
            </a:r>
          </a:p>
          <a:p>
            <a:pPr marL="173038" indent="-173038">
              <a:spcAft>
                <a:spcPts val="1800"/>
              </a:spcAft>
              <a:buFont typeface="Arial" pitchFamily="34" charset="0"/>
              <a:buChar char="•"/>
            </a:pPr>
            <a:r>
              <a:rPr lang="en-US" dirty="0"/>
              <a:t>Monitor pH with respect to amount added.</a:t>
            </a:r>
          </a:p>
          <a:p>
            <a:pPr marL="173038" indent="-173038">
              <a:spcAft>
                <a:spcPts val="1800"/>
              </a:spcAft>
              <a:buFont typeface="Arial" pitchFamily="34" charset="0"/>
              <a:buChar char="•"/>
            </a:pPr>
            <a:r>
              <a:rPr lang="en-US" dirty="0"/>
              <a:t>Graph pH </a:t>
            </a:r>
            <a:r>
              <a:rPr lang="en-US" dirty="0" err="1"/>
              <a:t>vs</a:t>
            </a:r>
            <a:r>
              <a:rPr lang="en-US" dirty="0"/>
              <a:t> concentration.</a:t>
            </a:r>
          </a:p>
          <a:p>
            <a:pPr marL="173038" indent="-173038">
              <a:spcAft>
                <a:spcPts val="1800"/>
              </a:spcAft>
              <a:buFont typeface="Arial" pitchFamily="34" charset="0"/>
              <a:buChar char="•"/>
            </a:pPr>
            <a:r>
              <a:rPr lang="en-US" dirty="0"/>
              <a:t>Find equivalence point.</a:t>
            </a:r>
          </a:p>
          <a:p>
            <a:pPr marL="173038" indent="-173038">
              <a:spcAft>
                <a:spcPts val="1800"/>
              </a:spcAft>
              <a:buFont typeface="Arial" pitchFamily="34" charset="0"/>
              <a:buChar char="•"/>
            </a:pPr>
            <a:r>
              <a:rPr lang="en-US" dirty="0"/>
              <a:t>Find p</a:t>
            </a:r>
            <a:r>
              <a:rPr lang="en-US" i="1" dirty="0"/>
              <a:t>K</a:t>
            </a:r>
            <a:r>
              <a:rPr lang="en-US" baseline="-25000" dirty="0"/>
              <a:t>a</a:t>
            </a:r>
            <a:r>
              <a:rPr lang="en-US" dirty="0"/>
              <a:t> of weak acid or base.</a:t>
            </a:r>
          </a:p>
        </p:txBody>
      </p:sp>
      <p:pic>
        <p:nvPicPr>
          <p:cNvPr id="12206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1" y="4500880"/>
            <a:ext cx="2663999" cy="1971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52400" y="4077454"/>
            <a:ext cx="2839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Strong base to a strong acid.</a:t>
            </a:r>
          </a:p>
        </p:txBody>
      </p:sp>
      <p:pic>
        <p:nvPicPr>
          <p:cNvPr id="12206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9742" y="4495232"/>
            <a:ext cx="2693538" cy="193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272425" y="4077454"/>
            <a:ext cx="2739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Strong base to a weak acid.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79786" y="4077454"/>
            <a:ext cx="2739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Strong acid to a weak base.</a:t>
            </a:r>
          </a:p>
        </p:txBody>
      </p:sp>
      <p:pic>
        <p:nvPicPr>
          <p:cNvPr id="12206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58560" y="4470400"/>
            <a:ext cx="2660668" cy="195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Strong base to strong acid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278573" y="1361440"/>
            <a:ext cx="5681663" cy="400050"/>
            <a:chOff x="336" y="720"/>
            <a:chExt cx="3579" cy="252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336" y="720"/>
              <a:ext cx="357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err="1">
                  <a:solidFill>
                    <a:srgbClr val="000000"/>
                  </a:solidFill>
                  <a:latin typeface="Arial" charset="0"/>
                </a:rPr>
                <a:t>NaOH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(</a:t>
              </a:r>
              <a:r>
                <a:rPr lang="en-US" sz="2000" i="1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 + </a:t>
              </a:r>
              <a:r>
                <a:rPr lang="en-US" sz="2000" dirty="0" err="1">
                  <a:solidFill>
                    <a:srgbClr val="000000"/>
                  </a:solidFill>
                  <a:latin typeface="Arial" charset="0"/>
                </a:rPr>
                <a:t>HCl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(</a:t>
              </a:r>
              <a:r>
                <a:rPr lang="en-US" sz="2000" i="1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            H</a:t>
              </a:r>
              <a:r>
                <a:rPr lang="en-US" sz="2000" baseline="-25000" dirty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O (</a:t>
              </a:r>
              <a:r>
                <a:rPr lang="en-US" sz="2000" i="1" dirty="0">
                  <a:solidFill>
                    <a:srgbClr val="000000"/>
                  </a:solidFill>
                  <a:latin typeface="Arial" charset="0"/>
                </a:rPr>
                <a:t>l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 + </a:t>
              </a:r>
              <a:r>
                <a:rPr lang="en-US" sz="2000" dirty="0" err="1">
                  <a:solidFill>
                    <a:srgbClr val="000000"/>
                  </a:solidFill>
                  <a:latin typeface="Arial" charset="0"/>
                </a:rPr>
                <a:t>NaCl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(</a:t>
              </a:r>
              <a:r>
                <a:rPr lang="en-US" sz="2000" i="1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2014" y="866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686560" y="2377440"/>
            <a:ext cx="3878263" cy="400050"/>
            <a:chOff x="240" y="912"/>
            <a:chExt cx="2443" cy="252"/>
          </a:xfrm>
        </p:grpSpPr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240" y="912"/>
              <a:ext cx="244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OH</a:t>
              </a:r>
              <a:r>
                <a:rPr lang="en-US" sz="2000" baseline="30000" dirty="0">
                  <a:solidFill>
                    <a:srgbClr val="000000"/>
                  </a:solidFill>
                  <a:latin typeface="Arial" charset="0"/>
                </a:rPr>
                <a:t>-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(</a:t>
              </a:r>
              <a:r>
                <a:rPr lang="en-US" sz="2000" i="1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 + H</a:t>
              </a:r>
              <a:r>
                <a:rPr lang="en-US" sz="2000" baseline="30000" dirty="0">
                  <a:solidFill>
                    <a:srgbClr val="000000"/>
                  </a:solidFill>
                  <a:latin typeface="Arial" charset="0"/>
                </a:rPr>
                <a:t>+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(</a:t>
              </a:r>
              <a:r>
                <a:rPr lang="en-US" sz="2000" i="1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            H</a:t>
              </a:r>
              <a:r>
                <a:rPr lang="en-US" sz="2000" baseline="-25000" dirty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O (</a:t>
              </a:r>
              <a:r>
                <a:rPr lang="en-US" sz="2000" i="1" dirty="0">
                  <a:solidFill>
                    <a:srgbClr val="000000"/>
                  </a:solidFill>
                  <a:latin typeface="Arial" charset="0"/>
                </a:rPr>
                <a:t>l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1658" y="1051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397760" y="843280"/>
            <a:ext cx="134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FF"/>
                </a:solidFill>
              </a:rPr>
              <a:t>NaOH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86400" y="843280"/>
            <a:ext cx="134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HCl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1472247" y="1899920"/>
            <a:ext cx="5375279" cy="400050"/>
            <a:chOff x="298" y="720"/>
            <a:chExt cx="3386" cy="252"/>
          </a:xfrm>
        </p:grpSpPr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298" y="720"/>
              <a:ext cx="338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Na</a:t>
              </a:r>
              <a:r>
                <a:rPr lang="en-US" sz="2000" baseline="30000" dirty="0">
                  <a:solidFill>
                    <a:srgbClr val="000000"/>
                  </a:solidFill>
                  <a:latin typeface="Arial" charset="0"/>
                </a:rPr>
                <a:t>+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+ OH</a:t>
              </a:r>
              <a:r>
                <a:rPr lang="en-US" sz="2000" baseline="30000" dirty="0">
                  <a:solidFill>
                    <a:srgbClr val="000000"/>
                  </a:solidFill>
                  <a:latin typeface="Arial" charset="0"/>
                </a:rPr>
                <a:t>-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+ H</a:t>
              </a:r>
              <a:r>
                <a:rPr lang="en-US" sz="2000" baseline="30000" dirty="0">
                  <a:solidFill>
                    <a:srgbClr val="000000"/>
                  </a:solidFill>
                  <a:latin typeface="Arial" charset="0"/>
                </a:rPr>
                <a:t>+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+ </a:t>
              </a:r>
              <a:r>
                <a:rPr lang="en-US" sz="2000" dirty="0" err="1">
                  <a:solidFill>
                    <a:srgbClr val="000000"/>
                  </a:solidFill>
                  <a:latin typeface="Arial" charset="0"/>
                </a:rPr>
                <a:t>Cl</a:t>
              </a:r>
              <a:r>
                <a:rPr lang="en-US" sz="2000" baseline="30000" dirty="0">
                  <a:solidFill>
                    <a:srgbClr val="000000"/>
                  </a:solidFill>
                  <a:latin typeface="Arial" charset="0"/>
                </a:rPr>
                <a:t>-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          H</a:t>
              </a:r>
              <a:r>
                <a:rPr lang="en-US" sz="2000" baseline="-25000" dirty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O (</a:t>
              </a:r>
              <a:r>
                <a:rPr lang="en-US" sz="2000" i="1" dirty="0">
                  <a:solidFill>
                    <a:srgbClr val="000000"/>
                  </a:solidFill>
                  <a:latin typeface="Arial" charset="0"/>
                </a:rPr>
                <a:t>l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 + Na</a:t>
              </a:r>
              <a:r>
                <a:rPr lang="en-US" sz="2000" baseline="30000" dirty="0">
                  <a:solidFill>
                    <a:srgbClr val="000000"/>
                  </a:solidFill>
                  <a:latin typeface="Arial" charset="0"/>
                </a:rPr>
                <a:t>+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+ </a:t>
              </a:r>
              <a:r>
                <a:rPr lang="en-US" sz="2000" dirty="0" err="1">
                  <a:solidFill>
                    <a:srgbClr val="000000"/>
                  </a:solidFill>
                  <a:latin typeface="Arial" charset="0"/>
                </a:rPr>
                <a:t>Cl</a:t>
              </a:r>
              <a:r>
                <a:rPr lang="en-US" sz="2000" baseline="30000" dirty="0">
                  <a:solidFill>
                    <a:srgbClr val="000000"/>
                  </a:solidFill>
                  <a:latin typeface="Arial" charset="0"/>
                </a:rPr>
                <a:t>-</a:t>
              </a:r>
            </a:p>
          </p:txBody>
        </p:sp>
        <p:sp>
          <p:nvSpPr>
            <p:cNvPr id="16" name="Line 5"/>
            <p:cNvSpPr>
              <a:spLocks noChangeShapeType="1"/>
            </p:cNvSpPr>
            <p:nvPr/>
          </p:nvSpPr>
          <p:spPr bwMode="auto">
            <a:xfrm>
              <a:off x="1854" y="853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7035904" y="1689566"/>
            <a:ext cx="1935376" cy="849698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Strong means they completely dissociate.</a:t>
            </a:r>
            <a:endParaRPr lang="en-US" sz="2000" kern="0" baseline="-25000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0865" y="3309924"/>
            <a:ext cx="5687695" cy="3019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Straight Arrow Connector 19"/>
          <p:cNvCxnSpPr/>
          <p:nvPr/>
        </p:nvCxnSpPr>
        <p:spPr>
          <a:xfrm>
            <a:off x="1534160" y="5252720"/>
            <a:ext cx="660400" cy="558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1120" y="4754880"/>
            <a:ext cx="1615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25.0 </a:t>
            </a:r>
            <a:r>
              <a:rPr lang="en-US" sz="2400" dirty="0" err="1">
                <a:solidFill>
                  <a:srgbClr val="FF0000"/>
                </a:solidFill>
              </a:rPr>
              <a:t>mL</a:t>
            </a:r>
            <a:r>
              <a:rPr lang="en-US" sz="2400" dirty="0">
                <a:solidFill>
                  <a:srgbClr val="FF0000"/>
                </a:solidFill>
              </a:rPr>
              <a:t> of 0.1 M </a:t>
            </a:r>
            <a:r>
              <a:rPr lang="en-US" sz="2400" dirty="0" err="1">
                <a:solidFill>
                  <a:srgbClr val="FF0000"/>
                </a:solidFill>
              </a:rPr>
              <a:t>HCl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81040" y="6126480"/>
            <a:ext cx="308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adding 0.1 M </a:t>
            </a:r>
            <a:r>
              <a:rPr lang="en-US" sz="2400" dirty="0" err="1">
                <a:solidFill>
                  <a:srgbClr val="FF0000"/>
                </a:solidFill>
              </a:rPr>
              <a:t>NaOH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4991735" y="6268720"/>
            <a:ext cx="1022985" cy="914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Text Placeholder 2"/>
          <p:cNvSpPr>
            <a:spLocks/>
          </p:cNvSpPr>
          <p:nvPr/>
        </p:nvSpPr>
        <p:spPr bwMode="auto">
          <a:xfrm>
            <a:off x="152400" y="762000"/>
            <a:ext cx="88074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Calculate the pH of a 0.15 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solution of sodium acetate (CH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COONa). 	</a:t>
            </a:r>
            <a:r>
              <a:rPr lang="en-US" sz="2400" dirty="0">
                <a:latin typeface="Calibri" pitchFamily="34" charset="0"/>
              </a:rPr>
              <a:t>(K</a:t>
            </a:r>
            <a:r>
              <a:rPr lang="en-US" sz="2400" baseline="-25000" dirty="0">
                <a:latin typeface="Calibri" pitchFamily="34" charset="0"/>
              </a:rPr>
              <a:t>b</a:t>
            </a:r>
            <a:r>
              <a:rPr lang="en-US" sz="2400" dirty="0">
                <a:latin typeface="Calibri" pitchFamily="34" charset="0"/>
              </a:rPr>
              <a:t> of sodium acetate is 5.6 x 10</a:t>
            </a:r>
            <a:r>
              <a:rPr lang="en-US" sz="2400" baseline="30000" dirty="0">
                <a:latin typeface="Calibri" pitchFamily="34" charset="0"/>
              </a:rPr>
              <a:t>-10</a:t>
            </a:r>
            <a:r>
              <a:rPr lang="en-US" sz="2400" dirty="0">
                <a:latin typeface="Calibri" pitchFamily="34" charset="0"/>
              </a:rPr>
              <a:t>)</a:t>
            </a:r>
            <a:endParaRPr lang="en-US" sz="2400" baseline="30000" dirty="0"/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981075" y="2066925"/>
            <a:ext cx="6602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CH</a:t>
            </a:r>
            <a:r>
              <a:rPr lang="en-US" sz="2400" baseline="-25000" dirty="0">
                <a:solidFill>
                  <a:srgbClr val="000000"/>
                </a:solidFill>
                <a:latin typeface="Arial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COONa (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s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)</a:t>
            </a:r>
            <a:r>
              <a:rPr lang="en-US" sz="2400" dirty="0">
                <a:solidFill>
                  <a:srgbClr val="000000"/>
                </a:solidFill>
              </a:rPr>
              <a:t>           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Na</a:t>
            </a:r>
            <a:r>
              <a:rPr lang="en-US" sz="2400" baseline="30000" dirty="0">
                <a:solidFill>
                  <a:srgbClr val="000000"/>
                </a:solidFill>
                <a:latin typeface="Arial" pitchFamily="34" charset="0"/>
              </a:rPr>
              <a:t>+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(</a:t>
            </a:r>
            <a:r>
              <a:rPr lang="en-US" sz="2400" i="1" dirty="0" err="1">
                <a:solidFill>
                  <a:srgbClr val="000000"/>
                </a:solidFill>
                <a:latin typeface="Arial" pitchFamily="34" charset="0"/>
              </a:rPr>
              <a:t>aq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) + CH</a:t>
            </a:r>
            <a:r>
              <a:rPr lang="en-US" sz="2400" baseline="-25000" dirty="0">
                <a:solidFill>
                  <a:srgbClr val="000000"/>
                </a:solidFill>
                <a:latin typeface="Arial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COO</a:t>
            </a:r>
            <a:r>
              <a:rPr lang="en-US" sz="2400" baseline="30000" dirty="0">
                <a:solidFill>
                  <a:srgbClr val="000000"/>
                </a:solidFill>
                <a:latin typeface="Arial" pitchFamily="34" charset="0"/>
              </a:rPr>
              <a:t>-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(</a:t>
            </a:r>
            <a:r>
              <a:rPr lang="en-US" sz="2400" i="1" dirty="0" err="1">
                <a:solidFill>
                  <a:srgbClr val="000000"/>
                </a:solidFill>
                <a:latin typeface="Arial" pitchFamily="34" charset="0"/>
              </a:rPr>
              <a:t>aq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)</a:t>
            </a:r>
          </a:p>
        </p:txBody>
      </p:sp>
      <p:sp>
        <p:nvSpPr>
          <p:cNvPr id="6" name="Line 14"/>
          <p:cNvSpPr>
            <a:spLocks noChangeShapeType="1"/>
          </p:cNvSpPr>
          <p:nvPr/>
        </p:nvSpPr>
        <p:spPr bwMode="auto">
          <a:xfrm>
            <a:off x="3267075" y="2371725"/>
            <a:ext cx="774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3267075" y="1990725"/>
            <a:ext cx="657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ial" pitchFamily="34" charset="0"/>
              </a:rPr>
              <a:t>H</a:t>
            </a:r>
            <a:r>
              <a:rPr lang="en-US" sz="2000" baseline="-25000">
                <a:solidFill>
                  <a:srgbClr val="000000"/>
                </a:solidFill>
                <a:latin typeface="Arial" pitchFamily="34" charset="0"/>
              </a:rPr>
              <a:t>2</a:t>
            </a:r>
            <a:r>
              <a:rPr lang="en-US" sz="2000">
                <a:solidFill>
                  <a:srgbClr val="000000"/>
                </a:solidFill>
                <a:latin typeface="Arial" pitchFamily="34" charset="0"/>
              </a:rPr>
              <a:t>O</a:t>
            </a:r>
          </a:p>
        </p:txBody>
      </p: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806450" y="2994025"/>
            <a:ext cx="7512050" cy="457200"/>
            <a:chOff x="520" y="3744"/>
            <a:chExt cx="4732" cy="288"/>
          </a:xfrm>
        </p:grpSpPr>
        <p:sp>
          <p:nvSpPr>
            <p:cNvPr id="9" name="Text Box 18"/>
            <p:cNvSpPr txBox="1">
              <a:spLocks noChangeArrowheads="1"/>
            </p:cNvSpPr>
            <p:nvPr/>
          </p:nvSpPr>
          <p:spPr bwMode="auto">
            <a:xfrm>
              <a:off x="520" y="3744"/>
              <a:ext cx="47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 pitchFamily="34" charset="0"/>
                </a:rPr>
                <a:t>CH</a:t>
              </a:r>
              <a:r>
                <a:rPr lang="en-US" sz="2400" baseline="-25000" dirty="0">
                  <a:solidFill>
                    <a:srgbClr val="000000"/>
                  </a:solidFill>
                  <a:latin typeface="Arial" pitchFamily="34" charset="0"/>
                </a:rPr>
                <a:t>3</a:t>
              </a:r>
              <a:r>
                <a:rPr lang="en-US" sz="2400" dirty="0">
                  <a:solidFill>
                    <a:srgbClr val="000000"/>
                  </a:solidFill>
                  <a:latin typeface="Arial" pitchFamily="34" charset="0"/>
                </a:rPr>
                <a:t>COO</a:t>
              </a:r>
              <a:r>
                <a:rPr lang="en-US" sz="2400" baseline="30000" dirty="0">
                  <a:solidFill>
                    <a:srgbClr val="000000"/>
                  </a:solidFill>
                  <a:latin typeface="Arial" pitchFamily="34" charset="0"/>
                </a:rPr>
                <a:t>-</a:t>
              </a:r>
              <a:r>
                <a:rPr lang="en-US" sz="2000" dirty="0">
                  <a:solidFill>
                    <a:srgbClr val="000000"/>
                  </a:solidFill>
                  <a:latin typeface="Arial" pitchFamily="34" charset="0"/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  <a:latin typeface="Arial" pitchFamily="34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pitchFamily="34" charset="0"/>
                </a:rPr>
                <a:t>)</a:t>
              </a:r>
              <a:r>
                <a:rPr lang="en-US" sz="2400" dirty="0">
                  <a:solidFill>
                    <a:srgbClr val="000000"/>
                  </a:solidFill>
                  <a:latin typeface="Arial" pitchFamily="34" charset="0"/>
                </a:rPr>
                <a:t> + H</a:t>
              </a:r>
              <a:r>
                <a:rPr lang="en-US" sz="2400" baseline="-25000" dirty="0">
                  <a:solidFill>
                    <a:srgbClr val="000000"/>
                  </a:solidFill>
                  <a:latin typeface="Arial" pitchFamily="34" charset="0"/>
                </a:rPr>
                <a:t>2</a:t>
              </a:r>
              <a:r>
                <a:rPr lang="en-US" sz="2400" dirty="0">
                  <a:solidFill>
                    <a:srgbClr val="000000"/>
                  </a:solidFill>
                  <a:latin typeface="Arial" pitchFamily="34" charset="0"/>
                </a:rPr>
                <a:t>O</a:t>
              </a:r>
              <a:r>
                <a:rPr lang="en-US" sz="2000" dirty="0">
                  <a:solidFill>
                    <a:srgbClr val="000000"/>
                  </a:solidFill>
                  <a:latin typeface="Arial" pitchFamily="34" charset="0"/>
                </a:rPr>
                <a:t>(</a:t>
              </a:r>
              <a:r>
                <a:rPr lang="en-US" sz="2000" i="1" dirty="0">
                  <a:solidFill>
                    <a:srgbClr val="000000"/>
                  </a:solidFill>
                  <a:latin typeface="Arial" pitchFamily="34" charset="0"/>
                </a:rPr>
                <a:t>l</a:t>
              </a:r>
              <a:r>
                <a:rPr lang="en-US" sz="2000" dirty="0">
                  <a:solidFill>
                    <a:srgbClr val="000000"/>
                  </a:solidFill>
                  <a:latin typeface="Arial" pitchFamily="34" charset="0"/>
                </a:rPr>
                <a:t>)</a:t>
              </a:r>
              <a:r>
                <a:rPr lang="en-US" sz="2400" dirty="0">
                  <a:solidFill>
                    <a:srgbClr val="000000"/>
                  </a:solidFill>
                  <a:latin typeface="Arial" pitchFamily="34" charset="0"/>
                </a:rPr>
                <a:t>          CH</a:t>
              </a:r>
              <a:r>
                <a:rPr lang="en-US" sz="2400" baseline="-25000" dirty="0">
                  <a:solidFill>
                    <a:srgbClr val="000000"/>
                  </a:solidFill>
                  <a:latin typeface="Arial" pitchFamily="34" charset="0"/>
                </a:rPr>
                <a:t>3</a:t>
              </a:r>
              <a:r>
                <a:rPr lang="en-US" sz="2400" dirty="0">
                  <a:solidFill>
                    <a:srgbClr val="000000"/>
                  </a:solidFill>
                  <a:latin typeface="Arial" pitchFamily="34" charset="0"/>
                </a:rPr>
                <a:t>COOH</a:t>
              </a:r>
              <a:r>
                <a:rPr lang="en-US" sz="2000" dirty="0">
                  <a:solidFill>
                    <a:srgbClr val="000000"/>
                  </a:solidFill>
                  <a:latin typeface="Arial" pitchFamily="34" charset="0"/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  <a:latin typeface="Arial" pitchFamily="34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pitchFamily="34" charset="0"/>
                </a:rPr>
                <a:t>)</a:t>
              </a:r>
              <a:r>
                <a:rPr lang="en-US" sz="2400" dirty="0">
                  <a:solidFill>
                    <a:srgbClr val="000000"/>
                  </a:solidFill>
                  <a:latin typeface="Arial" pitchFamily="34" charset="0"/>
                </a:rPr>
                <a:t> + OH</a:t>
              </a:r>
              <a:r>
                <a:rPr lang="en-US" sz="2400" baseline="30000" dirty="0">
                  <a:solidFill>
                    <a:srgbClr val="000000"/>
                  </a:solidFill>
                  <a:latin typeface="Arial" pitchFamily="34" charset="0"/>
                </a:rPr>
                <a:t>-</a:t>
              </a:r>
              <a:r>
                <a:rPr lang="en-US" sz="2000" dirty="0">
                  <a:solidFill>
                    <a:srgbClr val="000000"/>
                  </a:solidFill>
                  <a:latin typeface="Arial" pitchFamily="34" charset="0"/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  <a:latin typeface="Arial" pitchFamily="34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pitchFamily="34" charset="0"/>
                </a:rPr>
                <a:t>)</a:t>
              </a:r>
            </a:p>
          </p:txBody>
        </p:sp>
        <p:grpSp>
          <p:nvGrpSpPr>
            <p:cNvPr id="10" name="Group 19"/>
            <p:cNvGrpSpPr>
              <a:grpSpLocks/>
            </p:cNvGrpSpPr>
            <p:nvPr/>
          </p:nvGrpSpPr>
          <p:grpSpPr bwMode="auto">
            <a:xfrm>
              <a:off x="2478" y="3848"/>
              <a:ext cx="384" cy="72"/>
              <a:chOff x="4818" y="288"/>
              <a:chExt cx="384" cy="72"/>
            </a:xfrm>
          </p:grpSpPr>
          <p:sp>
            <p:nvSpPr>
              <p:cNvPr id="11" name="Line 20"/>
              <p:cNvSpPr>
                <a:spLocks noChangeShapeType="1"/>
              </p:cNvSpPr>
              <p:nvPr/>
            </p:nvSpPr>
            <p:spPr bwMode="auto">
              <a:xfrm>
                <a:off x="4818" y="288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2" name="Line 21"/>
              <p:cNvSpPr>
                <a:spLocks noChangeShapeType="1"/>
              </p:cNvSpPr>
              <p:nvPr/>
            </p:nvSpPr>
            <p:spPr bwMode="auto">
              <a:xfrm flipH="1">
                <a:off x="4818" y="360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</p:grpSp>
      <p:sp>
        <p:nvSpPr>
          <p:cNvPr id="13" name="Oval 23"/>
          <p:cNvSpPr>
            <a:spLocks noChangeArrowheads="1"/>
          </p:cNvSpPr>
          <p:nvPr/>
        </p:nvSpPr>
        <p:spPr bwMode="auto">
          <a:xfrm>
            <a:off x="6886575" y="2936875"/>
            <a:ext cx="568325" cy="5683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94097" y="1675755"/>
            <a:ext cx="10599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0.15 </a:t>
            </a:r>
            <a:r>
              <a:rPr lang="en-US" sz="2400" i="1" dirty="0">
                <a:solidFill>
                  <a:srgbClr val="FF0000"/>
                </a:solidFill>
                <a:latin typeface="Calibri" pitchFamily="34" charset="0"/>
              </a:rPr>
              <a:t>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18447" y="1713855"/>
            <a:ext cx="10599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0.15 </a:t>
            </a:r>
            <a:r>
              <a:rPr lang="en-US" sz="2400" i="1" dirty="0">
                <a:solidFill>
                  <a:srgbClr val="FF0000"/>
                </a:solidFill>
                <a:latin typeface="Calibri" pitchFamily="34" charset="0"/>
              </a:rPr>
              <a:t>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76225" y="1171575"/>
            <a:ext cx="19907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213122" y="3382317"/>
            <a:ext cx="10599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0.15 </a:t>
            </a:r>
            <a:r>
              <a:rPr lang="en-US" sz="2400" i="1" dirty="0">
                <a:solidFill>
                  <a:srgbClr val="FF0000"/>
                </a:solidFill>
                <a:latin typeface="Calibri" pitchFamily="34" charset="0"/>
              </a:rPr>
              <a:t>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628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2740" y="4124885"/>
            <a:ext cx="3114675" cy="846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3B01D-D3F5-47D2-A20B-7AA1EEC583B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13" grpId="0" animBg="1"/>
      <p:bldP spid="14" grpId="0"/>
      <p:bldP spid="15" grpId="0"/>
      <p:bldP spid="1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Strong base to strong acid</a:t>
            </a: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1695133" y="965200"/>
            <a:ext cx="5681663" cy="400050"/>
            <a:chOff x="336" y="720"/>
            <a:chExt cx="3579" cy="252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336" y="720"/>
              <a:ext cx="357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err="1">
                  <a:solidFill>
                    <a:srgbClr val="000000"/>
                  </a:solidFill>
                  <a:latin typeface="Arial" charset="0"/>
                </a:rPr>
                <a:t>NaOH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(</a:t>
              </a:r>
              <a:r>
                <a:rPr lang="en-US" sz="2000" i="1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 + </a:t>
              </a:r>
              <a:r>
                <a:rPr lang="en-US" sz="2000" dirty="0" err="1">
                  <a:solidFill>
                    <a:srgbClr val="000000"/>
                  </a:solidFill>
                  <a:latin typeface="Arial" charset="0"/>
                </a:rPr>
                <a:t>HCl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(</a:t>
              </a:r>
              <a:r>
                <a:rPr lang="en-US" sz="2000" i="1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            H</a:t>
              </a:r>
              <a:r>
                <a:rPr lang="en-US" sz="2000" baseline="-25000" dirty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O (</a:t>
              </a:r>
              <a:r>
                <a:rPr lang="en-US" sz="2000" i="1" dirty="0">
                  <a:solidFill>
                    <a:srgbClr val="000000"/>
                  </a:solidFill>
                  <a:latin typeface="Arial" charset="0"/>
                </a:rPr>
                <a:t>l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 + </a:t>
              </a:r>
              <a:r>
                <a:rPr lang="en-US" sz="2000" dirty="0" err="1">
                  <a:solidFill>
                    <a:srgbClr val="000000"/>
                  </a:solidFill>
                  <a:latin typeface="Arial" charset="0"/>
                </a:rPr>
                <a:t>NaCl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(</a:t>
              </a:r>
              <a:r>
                <a:rPr lang="en-US" sz="2000" i="1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2014" y="866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9007" y="1420164"/>
            <a:ext cx="4661535" cy="2474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650240" y="2255520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u="sng" dirty="0">
                <a:solidFill>
                  <a:srgbClr val="FF0000"/>
                </a:solidFill>
              </a:rPr>
              <a:t>Start with:</a:t>
            </a:r>
          </a:p>
          <a:p>
            <a:pPr marL="111125"/>
            <a:r>
              <a:rPr lang="en-US" dirty="0">
                <a:solidFill>
                  <a:srgbClr val="FF0000"/>
                </a:solidFill>
              </a:rPr>
              <a:t>25.0 </a:t>
            </a:r>
            <a:r>
              <a:rPr lang="en-US" dirty="0" err="1">
                <a:solidFill>
                  <a:srgbClr val="FF0000"/>
                </a:solidFill>
              </a:rPr>
              <a:t>mL</a:t>
            </a:r>
            <a:r>
              <a:rPr lang="en-US" dirty="0">
                <a:solidFill>
                  <a:srgbClr val="FF0000"/>
                </a:solidFill>
              </a:rPr>
              <a:t> of 0.1 M </a:t>
            </a:r>
            <a:r>
              <a:rPr lang="en-US" dirty="0" err="1">
                <a:solidFill>
                  <a:srgbClr val="FF0000"/>
                </a:solidFill>
              </a:rPr>
              <a:t>HCl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2560" y="4036378"/>
            <a:ext cx="771144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Since they completely react we can easily calculate the pH when:</a:t>
            </a:r>
          </a:p>
          <a:p>
            <a:pPr>
              <a:spcBef>
                <a:spcPts val="600"/>
              </a:spcBef>
            </a:pPr>
            <a:r>
              <a:rPr lang="en-US" dirty="0"/>
              <a:t>	1) After the addition of </a:t>
            </a:r>
            <a:r>
              <a:rPr lang="en-US" dirty="0">
                <a:solidFill>
                  <a:srgbClr val="7030A0"/>
                </a:solidFill>
              </a:rPr>
              <a:t>0 </a:t>
            </a:r>
            <a:r>
              <a:rPr lang="en-US" dirty="0" err="1">
                <a:solidFill>
                  <a:srgbClr val="7030A0"/>
                </a:solidFill>
              </a:rPr>
              <a:t>mL</a:t>
            </a:r>
            <a:r>
              <a:rPr lang="en-US" dirty="0">
                <a:solidFill>
                  <a:srgbClr val="7030A0"/>
                </a:solidFill>
              </a:rPr>
              <a:t> of 0.1 M </a:t>
            </a:r>
            <a:r>
              <a:rPr lang="en-US" dirty="0" err="1">
                <a:solidFill>
                  <a:srgbClr val="7030A0"/>
                </a:solidFill>
              </a:rPr>
              <a:t>NaOH</a:t>
            </a:r>
            <a:r>
              <a:rPr lang="en-US" dirty="0"/>
              <a:t>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87289" y="4849614"/>
            <a:ext cx="2912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0.1 M </a:t>
            </a:r>
            <a:r>
              <a:rPr lang="en-US" sz="2400" dirty="0" err="1">
                <a:solidFill>
                  <a:srgbClr val="FF0000"/>
                </a:solidFill>
              </a:rPr>
              <a:t>HCl</a:t>
            </a:r>
            <a:r>
              <a:rPr lang="en-US" sz="2400" dirty="0">
                <a:solidFill>
                  <a:srgbClr val="FF0000"/>
                </a:solidFill>
              </a:rPr>
              <a:t>  =  0.1 M H</a:t>
            </a:r>
            <a:r>
              <a:rPr lang="en-US" sz="2400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3603784" y="5352195"/>
            <a:ext cx="1913024" cy="58477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none" lIns="182880" tIns="137160" rIns="182880" bIns="13716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</a:rPr>
              <a:t>pH = -log [H</a:t>
            </a:r>
            <a:r>
              <a:rPr kumimoji="0" lang="en-US" sz="20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</a:rPr>
              <a:t>+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</a:rPr>
              <a:t>]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048436" y="5957054"/>
            <a:ext cx="986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pH = 1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213600" y="2529840"/>
            <a:ext cx="159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Adding:</a:t>
            </a:r>
          </a:p>
          <a:p>
            <a:pPr marL="111125"/>
            <a:r>
              <a:rPr lang="en-US" dirty="0">
                <a:solidFill>
                  <a:srgbClr val="FF0000"/>
                </a:solidFill>
              </a:rPr>
              <a:t>0.1 M </a:t>
            </a:r>
            <a:r>
              <a:rPr lang="en-US" dirty="0" err="1">
                <a:solidFill>
                  <a:srgbClr val="FF0000"/>
                </a:solidFill>
              </a:rPr>
              <a:t>NaOH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530554" y="2955851"/>
            <a:ext cx="0" cy="49973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  <p:bldP spid="3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Strong base to strong acid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695133" y="965200"/>
            <a:ext cx="5681663" cy="400050"/>
            <a:chOff x="336" y="720"/>
            <a:chExt cx="3579" cy="252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336" y="720"/>
              <a:ext cx="357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err="1">
                  <a:solidFill>
                    <a:srgbClr val="000000"/>
                  </a:solidFill>
                  <a:latin typeface="Arial" charset="0"/>
                </a:rPr>
                <a:t>NaOH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(</a:t>
              </a:r>
              <a:r>
                <a:rPr lang="en-US" sz="2000" i="1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 + </a:t>
              </a:r>
              <a:r>
                <a:rPr lang="en-US" sz="2000" dirty="0" err="1">
                  <a:solidFill>
                    <a:srgbClr val="000000"/>
                  </a:solidFill>
                  <a:latin typeface="Arial" charset="0"/>
                </a:rPr>
                <a:t>HCl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(</a:t>
              </a:r>
              <a:r>
                <a:rPr lang="en-US" sz="2000" i="1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            H</a:t>
              </a:r>
              <a:r>
                <a:rPr lang="en-US" sz="2000" baseline="-25000" dirty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O (</a:t>
              </a:r>
              <a:r>
                <a:rPr lang="en-US" sz="2000" i="1" dirty="0">
                  <a:solidFill>
                    <a:srgbClr val="000000"/>
                  </a:solidFill>
                  <a:latin typeface="Arial" charset="0"/>
                </a:rPr>
                <a:t>l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 + </a:t>
              </a:r>
              <a:r>
                <a:rPr lang="en-US" sz="2000" dirty="0" err="1">
                  <a:solidFill>
                    <a:srgbClr val="000000"/>
                  </a:solidFill>
                  <a:latin typeface="Arial" charset="0"/>
                </a:rPr>
                <a:t>NaCl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(</a:t>
              </a:r>
              <a:r>
                <a:rPr lang="en-US" sz="2000" i="1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2014" y="866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9007" y="1420164"/>
            <a:ext cx="4661535" cy="2474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650240" y="2255520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u="sng" dirty="0">
                <a:solidFill>
                  <a:srgbClr val="FF0000"/>
                </a:solidFill>
              </a:rPr>
              <a:t>Start with:</a:t>
            </a:r>
          </a:p>
          <a:p>
            <a:pPr marL="111125"/>
            <a:r>
              <a:rPr lang="en-US" dirty="0">
                <a:solidFill>
                  <a:srgbClr val="FF0000"/>
                </a:solidFill>
              </a:rPr>
              <a:t>25.0 </a:t>
            </a:r>
            <a:r>
              <a:rPr lang="en-US" dirty="0" err="1">
                <a:solidFill>
                  <a:srgbClr val="FF0000"/>
                </a:solidFill>
              </a:rPr>
              <a:t>mL</a:t>
            </a:r>
            <a:r>
              <a:rPr lang="en-US" dirty="0">
                <a:solidFill>
                  <a:srgbClr val="FF0000"/>
                </a:solidFill>
              </a:rPr>
              <a:t> of 0.1 M </a:t>
            </a:r>
            <a:r>
              <a:rPr lang="en-US" dirty="0" err="1">
                <a:solidFill>
                  <a:srgbClr val="FF0000"/>
                </a:solidFill>
              </a:rPr>
              <a:t>HCl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2560" y="4036378"/>
            <a:ext cx="771144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Since they completely react we can easily calculate the pH when:</a:t>
            </a:r>
          </a:p>
          <a:p>
            <a:pPr>
              <a:spcBef>
                <a:spcPts val="600"/>
              </a:spcBef>
            </a:pPr>
            <a:r>
              <a:rPr lang="en-US" dirty="0"/>
              <a:t>	1) After the addition of </a:t>
            </a:r>
            <a:r>
              <a:rPr lang="en-US" dirty="0">
                <a:solidFill>
                  <a:srgbClr val="7030A0"/>
                </a:solidFill>
              </a:rPr>
              <a:t>10 </a:t>
            </a:r>
            <a:r>
              <a:rPr lang="en-US" dirty="0" err="1">
                <a:solidFill>
                  <a:srgbClr val="7030A0"/>
                </a:solidFill>
              </a:rPr>
              <a:t>mL</a:t>
            </a:r>
            <a:r>
              <a:rPr lang="en-US" dirty="0">
                <a:solidFill>
                  <a:srgbClr val="7030A0"/>
                </a:solidFill>
              </a:rPr>
              <a:t> of 0.1 M </a:t>
            </a:r>
            <a:r>
              <a:rPr lang="en-US" dirty="0" err="1">
                <a:solidFill>
                  <a:srgbClr val="7030A0"/>
                </a:solidFill>
              </a:rPr>
              <a:t>NaOH</a:t>
            </a:r>
            <a:r>
              <a:rPr lang="en-US" dirty="0"/>
              <a:t>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213600" y="2529840"/>
            <a:ext cx="159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Adding:</a:t>
            </a:r>
          </a:p>
          <a:p>
            <a:pPr marL="111125"/>
            <a:r>
              <a:rPr lang="en-US" dirty="0">
                <a:solidFill>
                  <a:srgbClr val="FF0000"/>
                </a:solidFill>
              </a:rPr>
              <a:t>0.1 M </a:t>
            </a:r>
            <a:r>
              <a:rPr lang="en-US" dirty="0" err="1">
                <a:solidFill>
                  <a:srgbClr val="FF0000"/>
                </a:solidFill>
              </a:rPr>
              <a:t>NaOH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21634" name="Picture 2" descr="http://textflow.mheducation.com/figures/0077386620/cha02680_ueq166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975" y="5068252"/>
            <a:ext cx="3810000" cy="438151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20320" y="4824532"/>
            <a:ext cx="16225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moles of </a:t>
            </a:r>
            <a:r>
              <a:rPr lang="en-US" sz="1400" dirty="0" err="1">
                <a:solidFill>
                  <a:srgbClr val="FF0000"/>
                </a:solidFill>
              </a:rPr>
              <a:t>NaOH</a:t>
            </a:r>
            <a:r>
              <a:rPr lang="en-US" sz="1400" dirty="0">
                <a:solidFill>
                  <a:srgbClr val="FF0000"/>
                </a:solidFill>
              </a:rPr>
              <a:t>/OH</a:t>
            </a:r>
            <a:r>
              <a:rPr lang="en-US" sz="1400" baseline="30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480" y="5596692"/>
            <a:ext cx="13436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moles of </a:t>
            </a:r>
            <a:r>
              <a:rPr lang="en-US" sz="1400" dirty="0" err="1">
                <a:solidFill>
                  <a:srgbClr val="FF0000"/>
                </a:solidFill>
              </a:rPr>
              <a:t>HCl</a:t>
            </a:r>
            <a:r>
              <a:rPr lang="en-US" sz="1400" dirty="0">
                <a:solidFill>
                  <a:srgbClr val="FF0000"/>
                </a:solidFill>
              </a:rPr>
              <a:t>/H</a:t>
            </a:r>
            <a:r>
              <a:rPr lang="en-US" sz="1400" baseline="30000" dirty="0">
                <a:solidFill>
                  <a:srgbClr val="FF0000"/>
                </a:solidFill>
              </a:rPr>
              <a:t>+</a:t>
            </a:r>
          </a:p>
        </p:txBody>
      </p:sp>
      <p:pic>
        <p:nvPicPr>
          <p:cNvPr id="1221636" name="Picture 4" descr="http://textflow.mheducation.com/figures/0077386620/cha02680_ueq166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055" y="5913755"/>
            <a:ext cx="3810000" cy="457200"/>
          </a:xfrm>
          <a:prstGeom prst="rect">
            <a:avLst/>
          </a:prstGeom>
          <a:noFill/>
        </p:spPr>
      </p:pic>
      <p:pic>
        <p:nvPicPr>
          <p:cNvPr id="1221638" name="Picture 6" descr="http://textflow.mheducation.com/figures/0077386620/cha02680_ueq167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7175" y="5118417"/>
            <a:ext cx="3495675" cy="619126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4876800" y="4814372"/>
            <a:ext cx="25503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conc</a:t>
            </a:r>
            <a:r>
              <a:rPr lang="en-US" sz="1400" dirty="0">
                <a:solidFill>
                  <a:srgbClr val="FF0000"/>
                </a:solidFill>
              </a:rPr>
              <a:t> of </a:t>
            </a:r>
            <a:r>
              <a:rPr lang="en-US" sz="1400" dirty="0" err="1">
                <a:solidFill>
                  <a:srgbClr val="FF0000"/>
                </a:solidFill>
              </a:rPr>
              <a:t>HCl</a:t>
            </a:r>
            <a:r>
              <a:rPr lang="en-US" sz="1400" dirty="0">
                <a:solidFill>
                  <a:srgbClr val="FF0000"/>
                </a:solidFill>
              </a:rPr>
              <a:t>/H</a:t>
            </a:r>
            <a:r>
              <a:rPr lang="en-US" sz="1400" baseline="30000" dirty="0">
                <a:solidFill>
                  <a:srgbClr val="FF0000"/>
                </a:solidFill>
              </a:rPr>
              <a:t>+ </a:t>
            </a:r>
            <a:r>
              <a:rPr lang="en-US" sz="1400" dirty="0">
                <a:solidFill>
                  <a:srgbClr val="FF0000"/>
                </a:solidFill>
              </a:rPr>
              <a:t>after the reaction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5283200" y="5486400"/>
            <a:ext cx="467360" cy="12192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318000" y="5563037"/>
            <a:ext cx="20513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total volume (25 + 10 </a:t>
            </a:r>
            <a:r>
              <a:rPr lang="en-US" sz="1400" dirty="0" err="1">
                <a:solidFill>
                  <a:srgbClr val="0000FF"/>
                </a:solidFill>
              </a:rPr>
              <a:t>mL</a:t>
            </a:r>
            <a:r>
              <a:rPr lang="en-US" sz="1400" dirty="0">
                <a:solidFill>
                  <a:srgbClr val="0000FF"/>
                </a:solidFill>
              </a:rPr>
              <a:t>)</a:t>
            </a:r>
          </a:p>
        </p:txBody>
      </p:sp>
      <p:pic>
        <p:nvPicPr>
          <p:cNvPr id="1221640" name="Picture 8" descr="http://textflow.mheducation.com/figures/0077386620/cha02680_ueq168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0855" y="6162674"/>
            <a:ext cx="2577465" cy="360291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062182" y="2892056"/>
            <a:ext cx="0" cy="49973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0" grpId="0"/>
      <p:bldP spid="2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Strong base to strong acid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695133" y="965200"/>
            <a:ext cx="5681663" cy="400050"/>
            <a:chOff x="336" y="720"/>
            <a:chExt cx="3579" cy="252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336" y="720"/>
              <a:ext cx="357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err="1">
                  <a:solidFill>
                    <a:srgbClr val="000000"/>
                  </a:solidFill>
                  <a:latin typeface="Arial" charset="0"/>
                </a:rPr>
                <a:t>NaOH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(</a:t>
              </a:r>
              <a:r>
                <a:rPr lang="en-US" sz="2000" i="1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 + </a:t>
              </a:r>
              <a:r>
                <a:rPr lang="en-US" sz="2000" dirty="0" err="1">
                  <a:solidFill>
                    <a:srgbClr val="000000"/>
                  </a:solidFill>
                  <a:latin typeface="Arial" charset="0"/>
                </a:rPr>
                <a:t>HCl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(</a:t>
              </a:r>
              <a:r>
                <a:rPr lang="en-US" sz="2000" i="1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            H</a:t>
              </a:r>
              <a:r>
                <a:rPr lang="en-US" sz="2000" baseline="-25000" dirty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O (</a:t>
              </a:r>
              <a:r>
                <a:rPr lang="en-US" sz="2000" i="1" dirty="0">
                  <a:solidFill>
                    <a:srgbClr val="000000"/>
                  </a:solidFill>
                  <a:latin typeface="Arial" charset="0"/>
                </a:rPr>
                <a:t>l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 + </a:t>
              </a:r>
              <a:r>
                <a:rPr lang="en-US" sz="2000" dirty="0" err="1">
                  <a:solidFill>
                    <a:srgbClr val="000000"/>
                  </a:solidFill>
                  <a:latin typeface="Arial" charset="0"/>
                </a:rPr>
                <a:t>NaCl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(</a:t>
              </a:r>
              <a:r>
                <a:rPr lang="en-US" sz="2000" i="1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2014" y="866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9007" y="1420164"/>
            <a:ext cx="4661535" cy="2474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650240" y="2255520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u="sng" dirty="0">
                <a:solidFill>
                  <a:srgbClr val="FF0000"/>
                </a:solidFill>
              </a:rPr>
              <a:t>Start with:</a:t>
            </a:r>
          </a:p>
          <a:p>
            <a:pPr marL="111125"/>
            <a:r>
              <a:rPr lang="en-US" dirty="0">
                <a:solidFill>
                  <a:srgbClr val="FF0000"/>
                </a:solidFill>
              </a:rPr>
              <a:t>25.0 </a:t>
            </a:r>
            <a:r>
              <a:rPr lang="en-US" dirty="0" err="1">
                <a:solidFill>
                  <a:srgbClr val="FF0000"/>
                </a:solidFill>
              </a:rPr>
              <a:t>mL</a:t>
            </a:r>
            <a:r>
              <a:rPr lang="en-US" dirty="0">
                <a:solidFill>
                  <a:srgbClr val="FF0000"/>
                </a:solidFill>
              </a:rPr>
              <a:t> of 0.1 M </a:t>
            </a:r>
            <a:r>
              <a:rPr lang="en-US" dirty="0" err="1">
                <a:solidFill>
                  <a:srgbClr val="FF0000"/>
                </a:solidFill>
              </a:rPr>
              <a:t>HCl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2560" y="4036378"/>
            <a:ext cx="771144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Since they completely react we can easily calculate the pH when:</a:t>
            </a:r>
          </a:p>
          <a:p>
            <a:pPr>
              <a:spcBef>
                <a:spcPts val="600"/>
              </a:spcBef>
            </a:pPr>
            <a:r>
              <a:rPr lang="en-US" dirty="0"/>
              <a:t>	2) After the addition of </a:t>
            </a:r>
            <a:r>
              <a:rPr lang="en-US" dirty="0">
                <a:solidFill>
                  <a:srgbClr val="7030A0"/>
                </a:solidFill>
              </a:rPr>
              <a:t>25 </a:t>
            </a:r>
            <a:r>
              <a:rPr lang="en-US" dirty="0" err="1">
                <a:solidFill>
                  <a:srgbClr val="7030A0"/>
                </a:solidFill>
              </a:rPr>
              <a:t>mL</a:t>
            </a:r>
            <a:r>
              <a:rPr lang="en-US" dirty="0">
                <a:solidFill>
                  <a:srgbClr val="7030A0"/>
                </a:solidFill>
              </a:rPr>
              <a:t> of 0.1 M </a:t>
            </a:r>
            <a:r>
              <a:rPr lang="en-US" dirty="0" err="1">
                <a:solidFill>
                  <a:srgbClr val="7030A0"/>
                </a:solidFill>
              </a:rPr>
              <a:t>NaOH</a:t>
            </a:r>
            <a:r>
              <a:rPr lang="en-US" dirty="0"/>
              <a:t>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213600" y="2529840"/>
            <a:ext cx="159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Adding:</a:t>
            </a:r>
          </a:p>
          <a:p>
            <a:pPr marL="111125"/>
            <a:r>
              <a:rPr lang="en-US" dirty="0">
                <a:solidFill>
                  <a:srgbClr val="FF0000"/>
                </a:solidFill>
              </a:rPr>
              <a:t>0.1 M </a:t>
            </a:r>
            <a:r>
              <a:rPr lang="en-US" dirty="0" err="1">
                <a:solidFill>
                  <a:srgbClr val="FF0000"/>
                </a:solidFill>
              </a:rPr>
              <a:t>NaOH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9" name="Group 6"/>
          <p:cNvGrpSpPr>
            <a:grpSpLocks/>
          </p:cNvGrpSpPr>
          <p:nvPr/>
        </p:nvGrpSpPr>
        <p:grpSpPr bwMode="auto">
          <a:xfrm>
            <a:off x="1938973" y="4829175"/>
            <a:ext cx="4946650" cy="400050"/>
            <a:chOff x="336" y="720"/>
            <a:chExt cx="3116" cy="252"/>
          </a:xfrm>
        </p:grpSpPr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336" y="720"/>
              <a:ext cx="311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err="1">
                  <a:solidFill>
                    <a:srgbClr val="0000FF"/>
                  </a:solidFill>
                  <a:latin typeface="Calibri" pitchFamily="34" charset="0"/>
                </a:rPr>
                <a:t>NaOH</a:t>
              </a:r>
              <a:r>
                <a:rPr lang="en-US" sz="2000" dirty="0">
                  <a:solidFill>
                    <a:srgbClr val="0000FF"/>
                  </a:solidFill>
                  <a:latin typeface="Calibri" pitchFamily="34" charset="0"/>
                </a:rPr>
                <a:t> (</a:t>
              </a:r>
              <a:r>
                <a:rPr lang="en-US" sz="2000" i="1" dirty="0" err="1">
                  <a:solidFill>
                    <a:srgbClr val="0000FF"/>
                  </a:solidFill>
                  <a:latin typeface="Calibri" pitchFamily="34" charset="0"/>
                </a:rPr>
                <a:t>aq</a:t>
              </a:r>
              <a:r>
                <a:rPr lang="en-US" sz="2000" dirty="0">
                  <a:solidFill>
                    <a:srgbClr val="0000FF"/>
                  </a:solidFill>
                  <a:latin typeface="Calibri" pitchFamily="34" charset="0"/>
                </a:rPr>
                <a:t>) + </a:t>
              </a:r>
              <a:r>
                <a:rPr lang="en-US" sz="2000" dirty="0" err="1">
                  <a:solidFill>
                    <a:srgbClr val="0000FF"/>
                  </a:solidFill>
                  <a:latin typeface="Calibri" pitchFamily="34" charset="0"/>
                </a:rPr>
                <a:t>HCl</a:t>
              </a:r>
              <a:r>
                <a:rPr lang="en-US" sz="2000" dirty="0">
                  <a:solidFill>
                    <a:srgbClr val="0000FF"/>
                  </a:solidFill>
                  <a:latin typeface="Calibri" pitchFamily="34" charset="0"/>
                </a:rPr>
                <a:t> (</a:t>
              </a:r>
              <a:r>
                <a:rPr lang="en-US" sz="2000" i="1" dirty="0" err="1">
                  <a:solidFill>
                    <a:srgbClr val="0000FF"/>
                  </a:solidFill>
                  <a:latin typeface="Calibri" pitchFamily="34" charset="0"/>
                </a:rPr>
                <a:t>aq</a:t>
              </a:r>
              <a:r>
                <a:rPr lang="en-US" sz="2000" dirty="0">
                  <a:solidFill>
                    <a:srgbClr val="0000FF"/>
                  </a:solidFill>
                  <a:latin typeface="Calibri" pitchFamily="34" charset="0"/>
                </a:rPr>
                <a:t>)            H</a:t>
              </a:r>
              <a:r>
                <a:rPr lang="en-US" sz="2000" baseline="-25000" dirty="0">
                  <a:solidFill>
                    <a:srgbClr val="0000FF"/>
                  </a:solidFill>
                  <a:latin typeface="Calibri" pitchFamily="34" charset="0"/>
                </a:rPr>
                <a:t>2</a:t>
              </a:r>
              <a:r>
                <a:rPr lang="en-US" sz="2000" dirty="0">
                  <a:solidFill>
                    <a:srgbClr val="0000FF"/>
                  </a:solidFill>
                  <a:latin typeface="Calibri" pitchFamily="34" charset="0"/>
                </a:rPr>
                <a:t>O (</a:t>
              </a:r>
              <a:r>
                <a:rPr lang="en-US" sz="2000" i="1" dirty="0">
                  <a:solidFill>
                    <a:srgbClr val="0000FF"/>
                  </a:solidFill>
                  <a:latin typeface="Calibri" pitchFamily="34" charset="0"/>
                </a:rPr>
                <a:t>l</a:t>
              </a:r>
              <a:r>
                <a:rPr lang="en-US" sz="2000" dirty="0">
                  <a:solidFill>
                    <a:srgbClr val="0000FF"/>
                  </a:solidFill>
                  <a:latin typeface="Calibri" pitchFamily="34" charset="0"/>
                </a:rPr>
                <a:t>) + </a:t>
              </a:r>
              <a:r>
                <a:rPr lang="en-US" sz="2000" dirty="0" err="1">
                  <a:solidFill>
                    <a:srgbClr val="0000FF"/>
                  </a:solidFill>
                  <a:latin typeface="Calibri" pitchFamily="34" charset="0"/>
                </a:rPr>
                <a:t>NaCl</a:t>
              </a:r>
              <a:r>
                <a:rPr lang="en-US" sz="2000" dirty="0">
                  <a:solidFill>
                    <a:srgbClr val="0000FF"/>
                  </a:solidFill>
                  <a:latin typeface="Calibri" pitchFamily="34" charset="0"/>
                </a:rPr>
                <a:t> (</a:t>
              </a:r>
              <a:r>
                <a:rPr lang="en-US" sz="2000" i="1" dirty="0" err="1">
                  <a:solidFill>
                    <a:srgbClr val="0000FF"/>
                  </a:solidFill>
                  <a:latin typeface="Calibri" pitchFamily="34" charset="0"/>
                </a:rPr>
                <a:t>aq</a:t>
              </a:r>
              <a:r>
                <a:rPr lang="en-US" sz="2000" dirty="0">
                  <a:solidFill>
                    <a:srgbClr val="0000FF"/>
                  </a:solidFill>
                  <a:latin typeface="Calibri" pitchFamily="34" charset="0"/>
                </a:rPr>
                <a:t>)</a:t>
              </a:r>
            </a:p>
          </p:txBody>
        </p:sp>
        <p:sp>
          <p:nvSpPr>
            <p:cNvPr id="24" name="Line 5"/>
            <p:cNvSpPr>
              <a:spLocks noChangeShapeType="1"/>
            </p:cNvSpPr>
            <p:nvPr/>
          </p:nvSpPr>
          <p:spPr bwMode="auto">
            <a:xfrm>
              <a:off x="1802" y="847"/>
              <a:ext cx="301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FF"/>
                </a:solidFill>
                <a:latin typeface="Calibri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956560" y="5205095"/>
            <a:ext cx="142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algn="ctr"/>
            <a:r>
              <a:rPr lang="en-US" dirty="0">
                <a:solidFill>
                  <a:srgbClr val="FF0000"/>
                </a:solidFill>
              </a:rPr>
              <a:t>25.0 </a:t>
            </a:r>
            <a:r>
              <a:rPr lang="en-US" dirty="0" err="1">
                <a:solidFill>
                  <a:srgbClr val="FF0000"/>
                </a:solidFill>
              </a:rPr>
              <a:t>mL</a:t>
            </a:r>
            <a:r>
              <a:rPr lang="en-US" dirty="0">
                <a:solidFill>
                  <a:srgbClr val="FF0000"/>
                </a:solidFill>
              </a:rPr>
              <a:t> of 0.1 M </a:t>
            </a:r>
            <a:r>
              <a:rPr lang="en-US" dirty="0" err="1">
                <a:solidFill>
                  <a:srgbClr val="FF0000"/>
                </a:solidFill>
              </a:rPr>
              <a:t>HCl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45920" y="5215255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algn="ctr"/>
            <a:r>
              <a:rPr lang="en-US" dirty="0">
                <a:solidFill>
                  <a:srgbClr val="FF0000"/>
                </a:solidFill>
              </a:rPr>
              <a:t>25.0 </a:t>
            </a:r>
            <a:r>
              <a:rPr lang="en-US" dirty="0" err="1">
                <a:solidFill>
                  <a:srgbClr val="FF0000"/>
                </a:solidFill>
              </a:rPr>
              <a:t>mL</a:t>
            </a:r>
            <a:r>
              <a:rPr lang="en-US" dirty="0">
                <a:solidFill>
                  <a:srgbClr val="FF0000"/>
                </a:solidFill>
              </a:rPr>
              <a:t> of 0.1 M </a:t>
            </a:r>
            <a:r>
              <a:rPr lang="en-US" dirty="0" err="1">
                <a:solidFill>
                  <a:srgbClr val="FF0000"/>
                </a:solidFill>
              </a:rPr>
              <a:t>NaOH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76655" y="5902960"/>
            <a:ext cx="2623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the equivalence point!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470400" y="5167044"/>
            <a:ext cx="142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algn="ctr"/>
            <a:r>
              <a:rPr lang="en-US" dirty="0">
                <a:solidFill>
                  <a:srgbClr val="FF0000"/>
                </a:solidFill>
              </a:rPr>
              <a:t>50.0 </a:t>
            </a:r>
            <a:r>
              <a:rPr lang="en-US" dirty="0" err="1">
                <a:solidFill>
                  <a:srgbClr val="FF0000"/>
                </a:solidFill>
              </a:rPr>
              <a:t>mL</a:t>
            </a:r>
            <a:r>
              <a:rPr lang="en-US" dirty="0">
                <a:solidFill>
                  <a:srgbClr val="FF0000"/>
                </a:solidFill>
              </a:rPr>
              <a:t> of H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10081" y="6299200"/>
            <a:ext cx="3169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</a:t>
            </a:r>
            <a:r>
              <a:rPr lang="en-US" baseline="-25000" dirty="0"/>
              <a:t>a</a:t>
            </a:r>
            <a:r>
              <a:rPr lang="en-US" dirty="0"/>
              <a:t> = K</a:t>
            </a:r>
            <a:r>
              <a:rPr lang="en-US" baseline="-25000" dirty="0"/>
              <a:t>b</a:t>
            </a:r>
            <a:r>
              <a:rPr lang="en-US" dirty="0"/>
              <a:t>= [H</a:t>
            </a:r>
            <a:r>
              <a:rPr lang="en-US" baseline="30000" dirty="0"/>
              <a:t>+</a:t>
            </a:r>
            <a:r>
              <a:rPr lang="en-US" dirty="0"/>
              <a:t>] = [OH</a:t>
            </a:r>
            <a:r>
              <a:rPr lang="en-US" baseline="30000" dirty="0"/>
              <a:t>-</a:t>
            </a:r>
            <a:r>
              <a:rPr lang="en-US" dirty="0"/>
              <a:t>] = 1.0 x 10</a:t>
            </a:r>
            <a:r>
              <a:rPr lang="en-US" baseline="30000" dirty="0"/>
              <a:t>-7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45455" y="6289040"/>
            <a:ext cx="855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 = 7</a:t>
            </a:r>
            <a:endParaRPr lang="en-US" baseline="30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0" grpId="0"/>
      <p:bldP spid="33" grpId="0"/>
      <p:bldP spid="3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Strong base to strong acid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695133" y="965200"/>
            <a:ext cx="5681663" cy="400050"/>
            <a:chOff x="336" y="720"/>
            <a:chExt cx="3579" cy="252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336" y="720"/>
              <a:ext cx="357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err="1">
                  <a:solidFill>
                    <a:srgbClr val="000000"/>
                  </a:solidFill>
                  <a:latin typeface="Arial" charset="0"/>
                </a:rPr>
                <a:t>NaOH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(</a:t>
              </a:r>
              <a:r>
                <a:rPr lang="en-US" sz="2000" i="1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 + </a:t>
              </a:r>
              <a:r>
                <a:rPr lang="en-US" sz="2000" dirty="0" err="1">
                  <a:solidFill>
                    <a:srgbClr val="000000"/>
                  </a:solidFill>
                  <a:latin typeface="Arial" charset="0"/>
                </a:rPr>
                <a:t>HCl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(</a:t>
              </a:r>
              <a:r>
                <a:rPr lang="en-US" sz="2000" i="1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            H</a:t>
              </a:r>
              <a:r>
                <a:rPr lang="en-US" sz="2000" baseline="-25000" dirty="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O (</a:t>
              </a:r>
              <a:r>
                <a:rPr lang="en-US" sz="2000" i="1" dirty="0">
                  <a:solidFill>
                    <a:srgbClr val="000000"/>
                  </a:solidFill>
                  <a:latin typeface="Arial" charset="0"/>
                </a:rPr>
                <a:t>l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 + </a:t>
              </a:r>
              <a:r>
                <a:rPr lang="en-US" sz="2000" dirty="0" err="1">
                  <a:solidFill>
                    <a:srgbClr val="000000"/>
                  </a:solidFill>
                  <a:latin typeface="Arial" charset="0"/>
                </a:rPr>
                <a:t>NaCl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 (</a:t>
              </a:r>
              <a:r>
                <a:rPr lang="en-US" sz="2000" i="1" dirty="0" err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2014" y="866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9007" y="1420164"/>
            <a:ext cx="4661535" cy="2474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650240" y="2255520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u="sng" dirty="0">
                <a:solidFill>
                  <a:srgbClr val="FF0000"/>
                </a:solidFill>
              </a:rPr>
              <a:t>Start with:</a:t>
            </a:r>
          </a:p>
          <a:p>
            <a:pPr marL="111125"/>
            <a:r>
              <a:rPr lang="en-US" dirty="0">
                <a:solidFill>
                  <a:srgbClr val="FF0000"/>
                </a:solidFill>
              </a:rPr>
              <a:t>25.0 </a:t>
            </a:r>
            <a:r>
              <a:rPr lang="en-US" dirty="0" err="1">
                <a:solidFill>
                  <a:srgbClr val="FF0000"/>
                </a:solidFill>
              </a:rPr>
              <a:t>mL</a:t>
            </a:r>
            <a:r>
              <a:rPr lang="en-US" dirty="0">
                <a:solidFill>
                  <a:srgbClr val="FF0000"/>
                </a:solidFill>
              </a:rPr>
              <a:t> of 0.1 M </a:t>
            </a:r>
            <a:r>
              <a:rPr lang="en-US" dirty="0" err="1">
                <a:solidFill>
                  <a:srgbClr val="FF0000"/>
                </a:solidFill>
              </a:rPr>
              <a:t>HCl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2560" y="4036378"/>
            <a:ext cx="771144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Since they completely react we can easily calculate the pH when:</a:t>
            </a:r>
          </a:p>
          <a:p>
            <a:pPr>
              <a:spcBef>
                <a:spcPts val="600"/>
              </a:spcBef>
            </a:pPr>
            <a:r>
              <a:rPr lang="en-US" dirty="0"/>
              <a:t>	3) After the addition of </a:t>
            </a:r>
            <a:r>
              <a:rPr lang="en-US" dirty="0">
                <a:solidFill>
                  <a:srgbClr val="7030A0"/>
                </a:solidFill>
              </a:rPr>
              <a:t>35 </a:t>
            </a:r>
            <a:r>
              <a:rPr lang="en-US" dirty="0" err="1">
                <a:solidFill>
                  <a:srgbClr val="7030A0"/>
                </a:solidFill>
              </a:rPr>
              <a:t>mL</a:t>
            </a:r>
            <a:r>
              <a:rPr lang="en-US" dirty="0">
                <a:solidFill>
                  <a:srgbClr val="7030A0"/>
                </a:solidFill>
              </a:rPr>
              <a:t> of 0.1 M </a:t>
            </a:r>
            <a:r>
              <a:rPr lang="en-US" dirty="0" err="1">
                <a:solidFill>
                  <a:srgbClr val="7030A0"/>
                </a:solidFill>
              </a:rPr>
              <a:t>NaOH</a:t>
            </a:r>
            <a:r>
              <a:rPr lang="en-US" dirty="0"/>
              <a:t>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213600" y="2529840"/>
            <a:ext cx="159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Adding:</a:t>
            </a:r>
          </a:p>
          <a:p>
            <a:pPr marL="111125"/>
            <a:r>
              <a:rPr lang="en-US" dirty="0">
                <a:solidFill>
                  <a:srgbClr val="FF0000"/>
                </a:solidFill>
              </a:rPr>
              <a:t>0.1 M </a:t>
            </a:r>
            <a:r>
              <a:rPr lang="en-US" dirty="0" err="1">
                <a:solidFill>
                  <a:srgbClr val="FF0000"/>
                </a:solidFill>
              </a:rPr>
              <a:t>NaOH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3680" y="4758055"/>
            <a:ext cx="8829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At 25 </a:t>
            </a:r>
            <a:r>
              <a:rPr lang="en-US" dirty="0" err="1">
                <a:solidFill>
                  <a:srgbClr val="FF0000"/>
                </a:solidFill>
              </a:rPr>
              <a:t>mL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NaOH</a:t>
            </a:r>
            <a:r>
              <a:rPr lang="en-US" dirty="0">
                <a:solidFill>
                  <a:srgbClr val="FF0000"/>
                </a:solidFill>
              </a:rPr>
              <a:t> has consumed all </a:t>
            </a:r>
            <a:r>
              <a:rPr lang="en-US" dirty="0" err="1">
                <a:solidFill>
                  <a:srgbClr val="FF0000"/>
                </a:solidFill>
              </a:rPr>
              <a:t>HCl</a:t>
            </a:r>
            <a:r>
              <a:rPr lang="en-US" dirty="0">
                <a:solidFill>
                  <a:srgbClr val="FF0000"/>
                </a:solidFill>
              </a:rPr>
              <a:t>. Anything beyond 25 </a:t>
            </a:r>
            <a:r>
              <a:rPr lang="en-US" dirty="0" err="1">
                <a:solidFill>
                  <a:srgbClr val="FF0000"/>
                </a:solidFill>
              </a:rPr>
              <a:t>mL</a:t>
            </a:r>
            <a:r>
              <a:rPr lang="en-US" dirty="0">
                <a:solidFill>
                  <a:srgbClr val="FF0000"/>
                </a:solidFill>
              </a:rPr>
              <a:t> is just adding OH</a:t>
            </a:r>
            <a:r>
              <a:rPr lang="en-US" baseline="30000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0000"/>
                </a:solidFill>
              </a:rPr>
              <a:t> to water.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9760" y="5181600"/>
            <a:ext cx="598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</a:t>
            </a:r>
            <a:r>
              <a:rPr lang="en-US" dirty="0" err="1"/>
              <a:t>mL</a:t>
            </a:r>
            <a:r>
              <a:rPr lang="en-US" dirty="0"/>
              <a:t> x 0.1 mol/L </a:t>
            </a:r>
            <a:r>
              <a:rPr lang="en-US" dirty="0" err="1"/>
              <a:t>NaOH</a:t>
            </a:r>
            <a:r>
              <a:rPr lang="en-US" dirty="0"/>
              <a:t> x 1L/1000 </a:t>
            </a:r>
            <a:r>
              <a:rPr lang="en-US" dirty="0" err="1"/>
              <a:t>mL</a:t>
            </a:r>
            <a:r>
              <a:rPr lang="en-US" dirty="0"/>
              <a:t> =  1.0 x 10</a:t>
            </a:r>
            <a:r>
              <a:rPr lang="en-US" baseline="30000" dirty="0"/>
              <a:t>-3 </a:t>
            </a:r>
            <a:r>
              <a:rPr lang="en-US" dirty="0"/>
              <a:t>mol </a:t>
            </a:r>
            <a:r>
              <a:rPr lang="en-US" dirty="0" err="1"/>
              <a:t>NaOH</a:t>
            </a:r>
            <a:r>
              <a:rPr lang="en-US" dirty="0"/>
              <a:t>   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4470400" y="5537200"/>
            <a:ext cx="19405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017700" y="5547162"/>
            <a:ext cx="914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0.060 L 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6370145" y="5343962"/>
            <a:ext cx="1960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=  0.0167 M </a:t>
            </a:r>
            <a:r>
              <a:rPr lang="en-US" dirty="0" err="1">
                <a:solidFill>
                  <a:prstClr val="black"/>
                </a:solidFill>
              </a:rPr>
              <a:t>NaOH</a:t>
            </a:r>
            <a:r>
              <a:rPr lang="en-US" dirty="0">
                <a:solidFill>
                  <a:prstClr val="black"/>
                </a:solidFill>
              </a:rPr>
              <a:t> 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1259665" y="6055162"/>
            <a:ext cx="3387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[</a:t>
            </a:r>
            <a:r>
              <a:rPr lang="en-US" dirty="0" err="1">
                <a:solidFill>
                  <a:prstClr val="black"/>
                </a:solidFill>
              </a:rPr>
              <a:t>NaOH</a:t>
            </a:r>
            <a:r>
              <a:rPr lang="en-US" dirty="0">
                <a:solidFill>
                  <a:prstClr val="black"/>
                </a:solidFill>
              </a:rPr>
              <a:t>]= [OH</a:t>
            </a:r>
            <a:r>
              <a:rPr lang="en-US" baseline="30000" dirty="0">
                <a:solidFill>
                  <a:prstClr val="black"/>
                </a:solidFill>
              </a:rPr>
              <a:t>-</a:t>
            </a:r>
            <a:r>
              <a:rPr lang="en-US" dirty="0">
                <a:solidFill>
                  <a:prstClr val="black"/>
                </a:solidFill>
              </a:rPr>
              <a:t>] = 0.0167 M </a:t>
            </a:r>
            <a:r>
              <a:rPr lang="en-US" dirty="0" err="1">
                <a:solidFill>
                  <a:prstClr val="black"/>
                </a:solidFill>
              </a:rPr>
              <a:t>NaOH</a:t>
            </a:r>
            <a:r>
              <a:rPr lang="en-US" dirty="0">
                <a:solidFill>
                  <a:prstClr val="black"/>
                </a:solidFill>
              </a:rPr>
              <a:t> </a:t>
            </a:r>
            <a:endParaRPr lang="en-US" dirty="0"/>
          </a:p>
        </p:txBody>
      </p:sp>
      <p:pic>
        <p:nvPicPr>
          <p:cNvPr id="1225730" name="Picture 2" descr="http://textflow.mheducation.com/figures/0077386620/cha02680_ueq168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3655" y="6019600"/>
            <a:ext cx="1673225" cy="69616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63</a:t>
            </a:fld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412517" y="1289647"/>
            <a:ext cx="0" cy="49973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9" grpId="0"/>
      <p:bldP spid="27" grpId="0"/>
      <p:bldP spid="31" grpId="0"/>
      <p:bldP spid="3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7054" y="2668501"/>
            <a:ext cx="5772626" cy="3065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Strong base to weak acid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7760" y="843280"/>
            <a:ext cx="134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FF"/>
                </a:solidFill>
              </a:rPr>
              <a:t>NaOH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03520" y="843280"/>
            <a:ext cx="1666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CH</a:t>
            </a:r>
            <a:r>
              <a:rPr lang="en-US" sz="2400" baseline="-25000" dirty="0">
                <a:solidFill>
                  <a:srgbClr val="FF0000"/>
                </a:solidFill>
              </a:rPr>
              <a:t>3</a:t>
            </a:r>
            <a:r>
              <a:rPr lang="en-US" sz="2400" dirty="0">
                <a:solidFill>
                  <a:srgbClr val="FF0000"/>
                </a:solidFill>
              </a:rPr>
              <a:t>COOH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534160" y="4328160"/>
            <a:ext cx="660400" cy="558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1120" y="3830320"/>
            <a:ext cx="1615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25.0 </a:t>
            </a:r>
            <a:r>
              <a:rPr lang="en-US" sz="2400" dirty="0" err="1">
                <a:solidFill>
                  <a:srgbClr val="FF0000"/>
                </a:solidFill>
              </a:rPr>
              <a:t>mL</a:t>
            </a:r>
            <a:r>
              <a:rPr lang="en-US" sz="2400" dirty="0">
                <a:solidFill>
                  <a:srgbClr val="FF0000"/>
                </a:solidFill>
              </a:rPr>
              <a:t> of 0.1 M CH</a:t>
            </a:r>
            <a:r>
              <a:rPr lang="en-US" sz="2400" baseline="-25000" dirty="0">
                <a:solidFill>
                  <a:srgbClr val="FF0000"/>
                </a:solidFill>
              </a:rPr>
              <a:t>3</a:t>
            </a:r>
            <a:r>
              <a:rPr lang="en-US" sz="2400" dirty="0">
                <a:solidFill>
                  <a:srgbClr val="FF0000"/>
                </a:solidFill>
              </a:rPr>
              <a:t>COOH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81040" y="5537200"/>
            <a:ext cx="308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adding 0.1 M </a:t>
            </a:r>
            <a:r>
              <a:rPr lang="en-US" sz="2400" dirty="0" err="1">
                <a:solidFill>
                  <a:srgbClr val="FF0000"/>
                </a:solidFill>
              </a:rPr>
              <a:t>NaOH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4991735" y="5679440"/>
            <a:ext cx="1022985" cy="914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9"/>
          <p:cNvGrpSpPr>
            <a:grpSpLocks/>
          </p:cNvGrpSpPr>
          <p:nvPr/>
        </p:nvGrpSpPr>
        <p:grpSpPr bwMode="auto">
          <a:xfrm>
            <a:off x="1265555" y="1270000"/>
            <a:ext cx="6180138" cy="400050"/>
            <a:chOff x="240" y="384"/>
            <a:chExt cx="3893" cy="252"/>
          </a:xfrm>
        </p:grpSpPr>
        <p:sp>
          <p:nvSpPr>
            <p:cNvPr id="25" name="Text Box 4"/>
            <p:cNvSpPr txBox="1">
              <a:spLocks noChangeArrowheads="1"/>
            </p:cNvSpPr>
            <p:nvPr/>
          </p:nvSpPr>
          <p:spPr bwMode="auto">
            <a:xfrm>
              <a:off x="240" y="384"/>
              <a:ext cx="389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CH</a:t>
              </a:r>
              <a:r>
                <a:rPr lang="en-US" sz="2000" baseline="-25000" dirty="0">
                  <a:solidFill>
                    <a:srgbClr val="000000"/>
                  </a:solidFill>
                  <a:latin typeface="Calibri" pitchFamily="34" charset="0"/>
                </a:rPr>
                <a:t>3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COOH </a:t>
              </a:r>
              <a:r>
                <a:rPr lang="en-US" dirty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i="1" dirty="0" err="1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dirty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 + </a:t>
              </a:r>
              <a:r>
                <a:rPr lang="en-US" sz="2000" dirty="0" err="1">
                  <a:solidFill>
                    <a:srgbClr val="000000"/>
                  </a:solidFill>
                  <a:latin typeface="Calibri" pitchFamily="34" charset="0"/>
                </a:rPr>
                <a:t>NaOH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i="1" dirty="0" err="1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dirty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             CH</a:t>
              </a:r>
              <a:r>
                <a:rPr lang="en-US" sz="2000" baseline="-25000" dirty="0">
                  <a:solidFill>
                    <a:srgbClr val="000000"/>
                  </a:solidFill>
                  <a:latin typeface="Calibri" pitchFamily="34" charset="0"/>
                </a:rPr>
                <a:t>3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COONa </a:t>
              </a:r>
              <a:r>
                <a:rPr lang="en-US" dirty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i="1" dirty="0" err="1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dirty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 + H</a:t>
              </a:r>
              <a:r>
                <a:rPr lang="en-US" sz="2000" baseline="-25000" dirty="0">
                  <a:solidFill>
                    <a:srgbClr val="000000"/>
                  </a:solidFill>
                  <a:latin typeface="Calibri" pitchFamily="34" charset="0"/>
                </a:rPr>
                <a:t>2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O </a:t>
              </a:r>
              <a:r>
                <a:rPr lang="en-US" dirty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i="1" dirty="0">
                  <a:solidFill>
                    <a:srgbClr val="000000"/>
                  </a:solidFill>
                  <a:latin typeface="Calibri" pitchFamily="34" charset="0"/>
                </a:rPr>
                <a:t>l</a:t>
              </a:r>
              <a:r>
                <a:rPr lang="en-US" dirty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</a:p>
          </p:txBody>
        </p:sp>
        <p:sp>
          <p:nvSpPr>
            <p:cNvPr id="26" name="Line 5"/>
            <p:cNvSpPr>
              <a:spLocks noChangeShapeType="1"/>
            </p:cNvSpPr>
            <p:nvPr/>
          </p:nvSpPr>
          <p:spPr bwMode="auto">
            <a:xfrm>
              <a:off x="2075" y="510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1586705" y="1803400"/>
            <a:ext cx="59333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CH</a:t>
            </a:r>
            <a:r>
              <a:rPr lang="en-US" sz="2000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COO</a:t>
            </a:r>
            <a:r>
              <a:rPr lang="en-US" sz="2400" baseline="30000" dirty="0">
                <a:solidFill>
                  <a:srgbClr val="000000"/>
                </a:solidFill>
                <a:latin typeface="Calibri" pitchFamily="34" charset="0"/>
              </a:rPr>
              <a:t>-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 (</a:t>
            </a:r>
            <a:r>
              <a:rPr lang="en-US" sz="2000" i="1" dirty="0" err="1">
                <a:solidFill>
                  <a:srgbClr val="000000"/>
                </a:solidFill>
                <a:latin typeface="Calibri" pitchFamily="34" charset="0"/>
              </a:rPr>
              <a:t>aq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) + H</a:t>
            </a:r>
            <a:r>
              <a:rPr lang="en-US" sz="2000" baseline="-25000" dirty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O (</a:t>
            </a:r>
            <a:r>
              <a:rPr lang="en-US" sz="2000" i="1" dirty="0">
                <a:solidFill>
                  <a:srgbClr val="000000"/>
                </a:solidFill>
                <a:latin typeface="Calibri" pitchFamily="34" charset="0"/>
              </a:rPr>
              <a:t>l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)             CH</a:t>
            </a:r>
            <a:r>
              <a:rPr lang="en-US" sz="2000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COOH (</a:t>
            </a:r>
            <a:r>
              <a:rPr lang="en-US" sz="2000" i="1" dirty="0" err="1">
                <a:solidFill>
                  <a:srgbClr val="000000"/>
                </a:solidFill>
                <a:latin typeface="Calibri" pitchFamily="34" charset="0"/>
              </a:rPr>
              <a:t>aq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) + OH</a:t>
            </a:r>
            <a:r>
              <a:rPr lang="en-US" sz="2400" baseline="30000" dirty="0">
                <a:solidFill>
                  <a:srgbClr val="000000"/>
                </a:solidFill>
                <a:latin typeface="Calibri" pitchFamily="34" charset="0"/>
              </a:rPr>
              <a:t>-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 (</a:t>
            </a:r>
            <a:r>
              <a:rPr lang="en-US" sz="2000" i="1" dirty="0" err="1">
                <a:solidFill>
                  <a:srgbClr val="000000"/>
                </a:solidFill>
                <a:latin typeface="Calibri" pitchFamily="34" charset="0"/>
              </a:rPr>
              <a:t>aq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) </a:t>
            </a:r>
          </a:p>
        </p:txBody>
      </p:sp>
      <p:pic>
        <p:nvPicPr>
          <p:cNvPr id="36" name="Picture 4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5605" y="1954150"/>
            <a:ext cx="356585" cy="121084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1694" y="1388341"/>
            <a:ext cx="4848066" cy="2574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650240" y="2255520"/>
            <a:ext cx="1422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u="sng" dirty="0">
                <a:solidFill>
                  <a:srgbClr val="FF0000"/>
                </a:solidFill>
              </a:rPr>
              <a:t>Start with:</a:t>
            </a:r>
          </a:p>
          <a:p>
            <a:pPr marL="111125"/>
            <a:r>
              <a:rPr lang="en-US" dirty="0">
                <a:solidFill>
                  <a:srgbClr val="FF0000"/>
                </a:solidFill>
              </a:rPr>
              <a:t>25.0 </a:t>
            </a:r>
            <a:r>
              <a:rPr lang="en-US" dirty="0" err="1">
                <a:solidFill>
                  <a:srgbClr val="FF0000"/>
                </a:solidFill>
              </a:rPr>
              <a:t>mL</a:t>
            </a:r>
            <a:r>
              <a:rPr lang="en-US" dirty="0">
                <a:solidFill>
                  <a:srgbClr val="FF0000"/>
                </a:solidFill>
              </a:rPr>
              <a:t> of 0.1 M CH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COOH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2560" y="4036378"/>
            <a:ext cx="771144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Since there is an equilibrium calculating the pH is a little more difficult:</a:t>
            </a:r>
          </a:p>
          <a:p>
            <a:pPr>
              <a:spcBef>
                <a:spcPts val="600"/>
              </a:spcBef>
            </a:pPr>
            <a:r>
              <a:rPr lang="en-US" dirty="0"/>
              <a:t>	1) After the addition of </a:t>
            </a:r>
            <a:r>
              <a:rPr lang="en-US" dirty="0">
                <a:solidFill>
                  <a:srgbClr val="7030A0"/>
                </a:solidFill>
              </a:rPr>
              <a:t>0 </a:t>
            </a:r>
            <a:r>
              <a:rPr lang="en-US" dirty="0" err="1">
                <a:solidFill>
                  <a:srgbClr val="7030A0"/>
                </a:solidFill>
              </a:rPr>
              <a:t>mL</a:t>
            </a:r>
            <a:r>
              <a:rPr lang="en-US" dirty="0">
                <a:solidFill>
                  <a:srgbClr val="7030A0"/>
                </a:solidFill>
              </a:rPr>
              <a:t> of 0.1 M </a:t>
            </a:r>
            <a:r>
              <a:rPr lang="en-US" dirty="0" err="1">
                <a:solidFill>
                  <a:srgbClr val="7030A0"/>
                </a:solidFill>
              </a:rPr>
              <a:t>NaOH</a:t>
            </a:r>
            <a:r>
              <a:rPr lang="en-US" dirty="0"/>
              <a:t>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213600" y="2529840"/>
            <a:ext cx="159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Adding:</a:t>
            </a:r>
          </a:p>
          <a:p>
            <a:pPr marL="111125"/>
            <a:r>
              <a:rPr lang="en-US" dirty="0">
                <a:solidFill>
                  <a:srgbClr val="FF0000"/>
                </a:solidFill>
              </a:rPr>
              <a:t>0.1 M </a:t>
            </a:r>
            <a:r>
              <a:rPr lang="en-US" dirty="0" err="1">
                <a:solidFill>
                  <a:srgbClr val="FF0000"/>
                </a:solidFill>
              </a:rPr>
              <a:t>NaOH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Strong base to weak acid</a:t>
            </a:r>
          </a:p>
        </p:txBody>
      </p:sp>
      <p:grpSp>
        <p:nvGrpSpPr>
          <p:cNvPr id="14" name="Group 9"/>
          <p:cNvGrpSpPr>
            <a:grpSpLocks/>
          </p:cNvGrpSpPr>
          <p:nvPr/>
        </p:nvGrpSpPr>
        <p:grpSpPr bwMode="auto">
          <a:xfrm>
            <a:off x="1204595" y="833120"/>
            <a:ext cx="6180138" cy="400050"/>
            <a:chOff x="240" y="384"/>
            <a:chExt cx="3893" cy="252"/>
          </a:xfrm>
        </p:grpSpPr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240" y="384"/>
              <a:ext cx="389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CH</a:t>
              </a:r>
              <a:r>
                <a:rPr lang="en-US" sz="2000" baseline="-25000" dirty="0">
                  <a:solidFill>
                    <a:srgbClr val="000000"/>
                  </a:solidFill>
                  <a:latin typeface="Calibri" pitchFamily="34" charset="0"/>
                </a:rPr>
                <a:t>3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COOH </a:t>
              </a:r>
              <a:r>
                <a:rPr lang="en-US" dirty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i="1" dirty="0" err="1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dirty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 + </a:t>
              </a:r>
              <a:r>
                <a:rPr lang="en-US" sz="2000" dirty="0" err="1">
                  <a:solidFill>
                    <a:srgbClr val="000000"/>
                  </a:solidFill>
                  <a:latin typeface="Calibri" pitchFamily="34" charset="0"/>
                </a:rPr>
                <a:t>NaOH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i="1" dirty="0" err="1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dirty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             CH</a:t>
              </a:r>
              <a:r>
                <a:rPr lang="en-US" sz="2000" baseline="-25000" dirty="0">
                  <a:solidFill>
                    <a:srgbClr val="000000"/>
                  </a:solidFill>
                  <a:latin typeface="Calibri" pitchFamily="34" charset="0"/>
                </a:rPr>
                <a:t>3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COONa </a:t>
              </a:r>
              <a:r>
                <a:rPr lang="en-US" dirty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i="1" dirty="0" err="1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dirty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 + H</a:t>
              </a:r>
              <a:r>
                <a:rPr lang="en-US" sz="2000" baseline="-25000" dirty="0">
                  <a:solidFill>
                    <a:srgbClr val="000000"/>
                  </a:solidFill>
                  <a:latin typeface="Calibri" pitchFamily="34" charset="0"/>
                </a:rPr>
                <a:t>2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O </a:t>
              </a:r>
              <a:r>
                <a:rPr lang="en-US" dirty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i="1" dirty="0">
                  <a:solidFill>
                    <a:srgbClr val="000000"/>
                  </a:solidFill>
                  <a:latin typeface="Calibri" pitchFamily="34" charset="0"/>
                </a:rPr>
                <a:t>l</a:t>
              </a:r>
              <a:r>
                <a:rPr lang="en-US" dirty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</a:p>
          </p:txBody>
        </p:sp>
        <p:sp>
          <p:nvSpPr>
            <p:cNvPr id="16" name="Line 5"/>
            <p:cNvSpPr>
              <a:spLocks noChangeShapeType="1"/>
            </p:cNvSpPr>
            <p:nvPr/>
          </p:nvSpPr>
          <p:spPr bwMode="auto">
            <a:xfrm>
              <a:off x="2075" y="510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439385" y="5966257"/>
            <a:ext cx="1455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K</a:t>
            </a:r>
            <a:r>
              <a:rPr kumimoji="0" lang="en-US" b="0" i="0" u="none" strike="noStrike" kern="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 = 1.8 x 10</a:t>
            </a:r>
            <a:r>
              <a:rPr kumimoji="0" lang="en-US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-5</a:t>
            </a:r>
            <a:endParaRPr kumimoji="0" lang="en-US" sz="1400" b="0" i="0" u="none" strike="noStrike" kern="0" cap="none" spc="0" normalizeH="0" baseline="30000" noProof="0" dirty="0">
              <a:ln>
                <a:noFill/>
              </a:ln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21971" y="5994063"/>
            <a:ext cx="39717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tabLst>
                <a:tab pos="1774825" algn="l"/>
                <a:tab pos="3776663" algn="l"/>
                <a:tab pos="6454775" algn="l"/>
              </a:tabLst>
              <a:defRPr/>
            </a:pPr>
            <a:r>
              <a:rPr lang="en-US" sz="2000" kern="0" dirty="0">
                <a:solidFill>
                  <a:srgbClr val="000000"/>
                </a:solidFill>
                <a:latin typeface="Calibri" pitchFamily="34" charset="0"/>
              </a:rPr>
              <a:t>pH = -log (1.3 x 10</a:t>
            </a:r>
            <a:r>
              <a:rPr lang="en-US" sz="2000" kern="0" baseline="30000" dirty="0">
                <a:solidFill>
                  <a:srgbClr val="000000"/>
                </a:solidFill>
                <a:latin typeface="Calibri" pitchFamily="34" charset="0"/>
              </a:rPr>
              <a:t>-3</a:t>
            </a:r>
            <a:r>
              <a:rPr lang="en-US" sz="2000" kern="0" dirty="0">
                <a:solidFill>
                  <a:srgbClr val="000000"/>
                </a:solidFill>
                <a:latin typeface="Calibri" pitchFamily="34" charset="0"/>
              </a:rPr>
              <a:t>) = </a:t>
            </a:r>
            <a:r>
              <a:rPr lang="en-US" sz="2000" b="1" kern="0" dirty="0">
                <a:solidFill>
                  <a:srgbClr val="000000"/>
                </a:solidFill>
                <a:latin typeface="Calibri" pitchFamily="34" charset="0"/>
              </a:rPr>
              <a:t>2.87</a:t>
            </a: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2450305" y="4749800"/>
            <a:ext cx="48593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CH</a:t>
            </a:r>
            <a:r>
              <a:rPr lang="en-US" sz="2000" baseline="-25000" dirty="0">
                <a:solidFill>
                  <a:srgbClr val="FF0000"/>
                </a:solidFill>
                <a:latin typeface="Calibri" pitchFamily="34" charset="0"/>
              </a:rPr>
              <a:t>3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COOH (</a:t>
            </a:r>
            <a:r>
              <a:rPr lang="en-US" sz="2000" i="1" dirty="0" err="1">
                <a:solidFill>
                  <a:srgbClr val="FF0000"/>
                </a:solidFill>
                <a:latin typeface="Calibri" pitchFamily="34" charset="0"/>
              </a:rPr>
              <a:t>aq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)             CH</a:t>
            </a:r>
            <a:r>
              <a:rPr lang="en-US" sz="2000" baseline="-25000" dirty="0">
                <a:solidFill>
                  <a:srgbClr val="FF0000"/>
                </a:solidFill>
                <a:latin typeface="Calibri" pitchFamily="34" charset="0"/>
              </a:rPr>
              <a:t>3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COO</a:t>
            </a:r>
            <a:r>
              <a:rPr lang="en-US" sz="2000" baseline="30000" dirty="0">
                <a:solidFill>
                  <a:srgbClr val="FF0000"/>
                </a:solidFill>
                <a:latin typeface="Calibri" pitchFamily="34" charset="0"/>
              </a:rPr>
              <a:t>-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 (</a:t>
            </a:r>
            <a:r>
              <a:rPr lang="en-US" sz="2000" i="1" dirty="0" err="1">
                <a:solidFill>
                  <a:srgbClr val="FF0000"/>
                </a:solidFill>
                <a:latin typeface="Calibri" pitchFamily="34" charset="0"/>
              </a:rPr>
              <a:t>aq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) + H</a:t>
            </a:r>
            <a:r>
              <a:rPr lang="en-US" sz="2400" baseline="30000" dirty="0">
                <a:solidFill>
                  <a:srgbClr val="FF0000"/>
                </a:solidFill>
                <a:latin typeface="Calibri" pitchFamily="34" charset="0"/>
              </a:rPr>
              <a:t>+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 (</a:t>
            </a:r>
            <a:r>
              <a:rPr lang="en-US" sz="2000" i="1" dirty="0" err="1">
                <a:solidFill>
                  <a:srgbClr val="FF0000"/>
                </a:solidFill>
                <a:latin typeface="Calibri" pitchFamily="34" charset="0"/>
              </a:rPr>
              <a:t>aq</a:t>
            </a:r>
            <a:r>
              <a:rPr lang="en-US" sz="2000" dirty="0">
                <a:solidFill>
                  <a:srgbClr val="FF0000"/>
                </a:solidFill>
                <a:latin typeface="Calibri" pitchFamily="34" charset="0"/>
              </a:rPr>
              <a:t>) </a:t>
            </a:r>
          </a:p>
        </p:txBody>
      </p:sp>
      <p:pic>
        <p:nvPicPr>
          <p:cNvPr id="28" name="Picture 4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5445" y="4859910"/>
            <a:ext cx="356585" cy="121084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grpSp>
        <p:nvGrpSpPr>
          <p:cNvPr id="29" name="Group 19"/>
          <p:cNvGrpSpPr>
            <a:grpSpLocks/>
          </p:cNvGrpSpPr>
          <p:nvPr/>
        </p:nvGrpSpPr>
        <p:grpSpPr bwMode="auto">
          <a:xfrm>
            <a:off x="1439182" y="5177868"/>
            <a:ext cx="1565275" cy="712788"/>
            <a:chOff x="2438" y="1675"/>
            <a:chExt cx="986" cy="449"/>
          </a:xfrm>
        </p:grpSpPr>
        <p:sp>
          <p:nvSpPr>
            <p:cNvPr id="33" name="Text Box 14"/>
            <p:cNvSpPr txBox="1">
              <a:spLocks noChangeArrowheads="1"/>
            </p:cNvSpPr>
            <p:nvPr/>
          </p:nvSpPr>
          <p:spPr bwMode="auto">
            <a:xfrm>
              <a:off x="2438" y="1786"/>
              <a:ext cx="36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i="1" dirty="0"/>
                <a:t>K</a:t>
              </a:r>
              <a:r>
                <a:rPr lang="en-US" sz="2000" i="1" baseline="-25000" dirty="0"/>
                <a:t>a</a:t>
              </a:r>
              <a:r>
                <a:rPr lang="en-US" sz="2000" dirty="0"/>
                <a:t> =</a:t>
              </a:r>
              <a:endParaRPr lang="en-US" sz="2000" i="1" dirty="0"/>
            </a:p>
          </p:txBody>
        </p:sp>
        <p:sp>
          <p:nvSpPr>
            <p:cNvPr id="34" name="Text Box 16"/>
            <p:cNvSpPr txBox="1">
              <a:spLocks noChangeArrowheads="1"/>
            </p:cNvSpPr>
            <p:nvPr/>
          </p:nvSpPr>
          <p:spPr bwMode="auto">
            <a:xfrm>
              <a:off x="2799" y="1675"/>
              <a:ext cx="62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</a:rPr>
                <a:t>[H</a:t>
              </a:r>
              <a:r>
                <a:rPr lang="en-US" sz="2000" baseline="30000" dirty="0">
                  <a:solidFill>
                    <a:srgbClr val="000000"/>
                  </a:solidFill>
                </a:rPr>
                <a:t>+</a:t>
              </a:r>
              <a:r>
                <a:rPr lang="en-US" sz="2000" dirty="0">
                  <a:solidFill>
                    <a:srgbClr val="000000"/>
                  </a:solidFill>
                </a:rPr>
                <a:t>][A</a:t>
              </a:r>
              <a:r>
                <a:rPr lang="en-US" sz="2400" baseline="30000" dirty="0">
                  <a:solidFill>
                    <a:srgbClr val="000000"/>
                  </a:solidFill>
                </a:rPr>
                <a:t>-</a:t>
              </a:r>
              <a:r>
                <a:rPr lang="en-US" sz="2000" dirty="0">
                  <a:solidFill>
                    <a:srgbClr val="000000"/>
                  </a:solidFill>
                </a:rPr>
                <a:t>]</a:t>
              </a:r>
            </a:p>
          </p:txBody>
        </p:sp>
        <p:sp>
          <p:nvSpPr>
            <p:cNvPr id="35" name="Text Box 17"/>
            <p:cNvSpPr txBox="1">
              <a:spLocks noChangeArrowheads="1"/>
            </p:cNvSpPr>
            <p:nvPr/>
          </p:nvSpPr>
          <p:spPr bwMode="auto">
            <a:xfrm>
              <a:off x="2904" y="1872"/>
              <a:ext cx="41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</a:rPr>
                <a:t>[HA]</a:t>
              </a:r>
            </a:p>
          </p:txBody>
        </p:sp>
        <p:sp>
          <p:nvSpPr>
            <p:cNvPr id="36" name="Line 18"/>
            <p:cNvSpPr>
              <a:spLocks noChangeShapeType="1"/>
            </p:cNvSpPr>
            <p:nvPr/>
          </p:nvSpPr>
          <p:spPr bwMode="auto">
            <a:xfrm>
              <a:off x="2784" y="1905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</a:endParaRPr>
            </a:p>
          </p:txBody>
        </p:sp>
      </p:grp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5448857" y="5543628"/>
            <a:ext cx="17796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[H</a:t>
            </a:r>
            <a:r>
              <a:rPr lang="en-US" sz="2000" baseline="30000" dirty="0">
                <a:solidFill>
                  <a:srgbClr val="000000"/>
                </a:solidFill>
              </a:rPr>
              <a:t>+</a:t>
            </a:r>
            <a:r>
              <a:rPr lang="en-US" sz="2000" dirty="0">
                <a:solidFill>
                  <a:srgbClr val="000000"/>
                </a:solidFill>
              </a:rPr>
              <a:t>] = </a:t>
            </a:r>
            <a:r>
              <a:rPr lang="en-US" sz="2000" kern="0" dirty="0">
                <a:solidFill>
                  <a:srgbClr val="000000"/>
                </a:solidFill>
                <a:latin typeface="Calibri" pitchFamily="34" charset="0"/>
              </a:rPr>
              <a:t>1.3 x 10</a:t>
            </a:r>
            <a:r>
              <a:rPr lang="en-US" sz="2000" kern="0" baseline="30000" dirty="0">
                <a:solidFill>
                  <a:srgbClr val="000000"/>
                </a:solidFill>
                <a:latin typeface="Calibri" pitchFamily="34" charset="0"/>
              </a:rPr>
              <a:t>-3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3139440" y="5760720"/>
            <a:ext cx="201168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Box 16"/>
          <p:cNvSpPr txBox="1">
            <a:spLocks noChangeArrowheads="1"/>
          </p:cNvSpPr>
          <p:nvPr/>
        </p:nvSpPr>
        <p:spPr bwMode="auto">
          <a:xfrm>
            <a:off x="3144513" y="5364738"/>
            <a:ext cx="19023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ICE table + Math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65</a:t>
            </a:fld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434861" y="2711303"/>
            <a:ext cx="0" cy="49973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7" grpId="0"/>
      <p:bldP spid="37" grpId="0"/>
      <p:bldP spid="4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518160" y="965200"/>
            <a:ext cx="409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Start with: 25.0 </a:t>
            </a:r>
            <a:r>
              <a:rPr lang="en-US" dirty="0" err="1">
                <a:solidFill>
                  <a:srgbClr val="FF0000"/>
                </a:solidFill>
              </a:rPr>
              <a:t>mL</a:t>
            </a:r>
            <a:r>
              <a:rPr lang="en-US" dirty="0">
                <a:solidFill>
                  <a:srgbClr val="FF0000"/>
                </a:solidFill>
              </a:rPr>
              <a:t> of 0.1 M CH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COOH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2605" y="1364298"/>
            <a:ext cx="771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	1) After the addition of </a:t>
            </a:r>
            <a:r>
              <a:rPr lang="en-US" dirty="0">
                <a:solidFill>
                  <a:srgbClr val="7030A0"/>
                </a:solidFill>
              </a:rPr>
              <a:t>10 </a:t>
            </a:r>
            <a:r>
              <a:rPr lang="en-US" dirty="0" err="1">
                <a:solidFill>
                  <a:srgbClr val="7030A0"/>
                </a:solidFill>
              </a:rPr>
              <a:t>mL</a:t>
            </a:r>
            <a:r>
              <a:rPr lang="en-US" dirty="0">
                <a:solidFill>
                  <a:srgbClr val="7030A0"/>
                </a:solidFill>
              </a:rPr>
              <a:t> of 0.1 M </a:t>
            </a:r>
            <a:r>
              <a:rPr lang="en-US" dirty="0" err="1">
                <a:solidFill>
                  <a:srgbClr val="7030A0"/>
                </a:solidFill>
              </a:rPr>
              <a:t>NaOH</a:t>
            </a:r>
            <a:r>
              <a:rPr lang="en-US" dirty="0"/>
              <a:t>.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Strong base to weak acid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23520" y="1908612"/>
            <a:ext cx="16225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moles of </a:t>
            </a:r>
            <a:r>
              <a:rPr lang="en-US" sz="1400" dirty="0" err="1">
                <a:solidFill>
                  <a:srgbClr val="FF0000"/>
                </a:solidFill>
              </a:rPr>
              <a:t>NaOH</a:t>
            </a:r>
            <a:r>
              <a:rPr lang="en-US" sz="1400" dirty="0">
                <a:solidFill>
                  <a:srgbClr val="FF0000"/>
                </a:solidFill>
              </a:rPr>
              <a:t>/OH</a:t>
            </a:r>
            <a:r>
              <a:rPr lang="en-US" sz="1400" baseline="30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358005" y="1908612"/>
            <a:ext cx="15969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moles of CH</a:t>
            </a:r>
            <a:r>
              <a:rPr lang="en-US" sz="1400" baseline="-25000" dirty="0">
                <a:solidFill>
                  <a:srgbClr val="FF0000"/>
                </a:solidFill>
              </a:rPr>
              <a:t>3</a:t>
            </a:r>
            <a:r>
              <a:rPr lang="en-US" sz="1400" dirty="0">
                <a:solidFill>
                  <a:srgbClr val="FF0000"/>
                </a:solidFill>
              </a:rPr>
              <a:t>COOH</a:t>
            </a:r>
            <a:endParaRPr lang="en-US" sz="1400" baseline="30000" dirty="0">
              <a:solidFill>
                <a:srgbClr val="FF0000"/>
              </a:solidFill>
            </a:endParaRPr>
          </a:p>
        </p:txBody>
      </p:sp>
      <p:pic>
        <p:nvPicPr>
          <p:cNvPr id="122778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7582" y="2823846"/>
            <a:ext cx="6059058" cy="108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" name="Group 42"/>
          <p:cNvGrpSpPr/>
          <p:nvPr/>
        </p:nvGrpSpPr>
        <p:grpSpPr>
          <a:xfrm>
            <a:off x="950825" y="4000693"/>
            <a:ext cx="2536826" cy="879476"/>
            <a:chOff x="1235075" y="5476878"/>
            <a:chExt cx="2536826" cy="879476"/>
          </a:xfrm>
        </p:grpSpPr>
        <p:sp>
          <p:nvSpPr>
            <p:cNvPr id="44" name="Text Box 37"/>
            <p:cNvSpPr txBox="1">
              <a:spLocks noChangeArrowheads="1"/>
            </p:cNvSpPr>
            <p:nvPr/>
          </p:nvSpPr>
          <p:spPr bwMode="auto">
            <a:xfrm>
              <a:off x="1235075" y="5678491"/>
              <a:ext cx="192087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pH = p</a:t>
              </a:r>
              <a:r>
                <a:rPr lang="en-US" sz="2400" i="1" dirty="0">
                  <a:solidFill>
                    <a:srgbClr val="000000"/>
                  </a:solidFill>
                  <a:latin typeface="Calibri" pitchFamily="34" charset="0"/>
                </a:rPr>
                <a:t>K</a:t>
              </a:r>
              <a:r>
                <a:rPr lang="en-US" sz="2400" i="1" baseline="-25000" dirty="0">
                  <a:solidFill>
                    <a:srgbClr val="000000"/>
                  </a:solidFill>
                  <a:latin typeface="Calibri" pitchFamily="34" charset="0"/>
                </a:rPr>
                <a:t>a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 + log</a:t>
              </a:r>
            </a:p>
          </p:txBody>
        </p:sp>
        <p:grpSp>
          <p:nvGrpSpPr>
            <p:cNvPr id="45" name="Group 38"/>
            <p:cNvGrpSpPr>
              <a:grpSpLocks/>
            </p:cNvGrpSpPr>
            <p:nvPr/>
          </p:nvGrpSpPr>
          <p:grpSpPr bwMode="auto">
            <a:xfrm>
              <a:off x="3027363" y="5476878"/>
              <a:ext cx="744538" cy="879476"/>
              <a:chOff x="3169" y="2569"/>
              <a:chExt cx="469" cy="554"/>
            </a:xfrm>
          </p:grpSpPr>
          <p:sp>
            <p:nvSpPr>
              <p:cNvPr id="46" name="Text Box 39"/>
              <p:cNvSpPr txBox="1">
                <a:spLocks noChangeArrowheads="1"/>
              </p:cNvSpPr>
              <p:nvPr/>
            </p:nvSpPr>
            <p:spPr bwMode="auto">
              <a:xfrm>
                <a:off x="3202" y="2569"/>
                <a:ext cx="40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Calibri" pitchFamily="34" charset="0"/>
                  </a:rPr>
                  <a:t>[A</a:t>
                </a:r>
                <a:r>
                  <a:rPr lang="en-US" sz="2800" baseline="30000" dirty="0">
                    <a:solidFill>
                      <a:srgbClr val="000000"/>
                    </a:solidFill>
                    <a:latin typeface="Calibri" pitchFamily="34" charset="0"/>
                  </a:rPr>
                  <a:t>-</a:t>
                </a:r>
                <a:r>
                  <a:rPr lang="en-US" sz="2400" dirty="0">
                    <a:solidFill>
                      <a:srgbClr val="000000"/>
                    </a:solidFill>
                    <a:latin typeface="Calibri" pitchFamily="34" charset="0"/>
                  </a:rPr>
                  <a:t>]</a:t>
                </a:r>
              </a:p>
            </p:txBody>
          </p:sp>
          <p:sp>
            <p:nvSpPr>
              <p:cNvPr id="47" name="Text Box 40"/>
              <p:cNvSpPr txBox="1">
                <a:spLocks noChangeArrowheads="1"/>
              </p:cNvSpPr>
              <p:nvPr/>
            </p:nvSpPr>
            <p:spPr bwMode="auto">
              <a:xfrm>
                <a:off x="3169" y="2832"/>
                <a:ext cx="46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Calibri" pitchFamily="34" charset="0"/>
                  </a:rPr>
                  <a:t>[HA]</a:t>
                </a:r>
              </a:p>
            </p:txBody>
          </p:sp>
          <p:sp>
            <p:nvSpPr>
              <p:cNvPr id="48" name="Line 41"/>
              <p:cNvSpPr>
                <a:spLocks noChangeShapeType="1"/>
              </p:cNvSpPr>
              <p:nvPr/>
            </p:nvSpPr>
            <p:spPr bwMode="auto">
              <a:xfrm>
                <a:off x="3211" y="2845"/>
                <a:ext cx="3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50800" y="5015558"/>
            <a:ext cx="4352374" cy="879476"/>
            <a:chOff x="1099105" y="5641840"/>
            <a:chExt cx="4352374" cy="879476"/>
          </a:xfrm>
        </p:grpSpPr>
        <p:sp>
          <p:nvSpPr>
            <p:cNvPr id="50" name="Text Box 37"/>
            <p:cNvSpPr txBox="1">
              <a:spLocks noChangeArrowheads="1"/>
            </p:cNvSpPr>
            <p:nvPr/>
          </p:nvSpPr>
          <p:spPr bwMode="auto">
            <a:xfrm>
              <a:off x="1099105" y="5823133"/>
              <a:ext cx="336181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pH = -log (</a:t>
              </a:r>
              <a:r>
                <a:rPr lang="en-US" sz="2400" kern="0" dirty="0">
                  <a:latin typeface="Calibri" pitchFamily="34" charset="0"/>
                </a:rPr>
                <a:t>1.8 x 10</a:t>
              </a:r>
              <a:r>
                <a:rPr lang="en-US" sz="2400" kern="0" baseline="30000" dirty="0">
                  <a:latin typeface="Calibri" pitchFamily="34" charset="0"/>
                </a:rPr>
                <a:t>-5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) + log</a:t>
              </a:r>
            </a:p>
          </p:txBody>
        </p:sp>
        <p:grpSp>
          <p:nvGrpSpPr>
            <p:cNvPr id="51" name="Group 38"/>
            <p:cNvGrpSpPr>
              <a:grpSpLocks/>
            </p:cNvGrpSpPr>
            <p:nvPr/>
          </p:nvGrpSpPr>
          <p:grpSpPr bwMode="auto">
            <a:xfrm>
              <a:off x="4384676" y="5641840"/>
              <a:ext cx="1066803" cy="879476"/>
              <a:chOff x="3162" y="2569"/>
              <a:chExt cx="672" cy="554"/>
            </a:xfrm>
          </p:grpSpPr>
          <p:sp>
            <p:nvSpPr>
              <p:cNvPr id="52" name="Text Box 39"/>
              <p:cNvSpPr txBox="1">
                <a:spLocks noChangeArrowheads="1"/>
              </p:cNvSpPr>
              <p:nvPr/>
            </p:nvSpPr>
            <p:spPr bwMode="auto">
              <a:xfrm>
                <a:off x="3215" y="2569"/>
                <a:ext cx="55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Calibri" pitchFamily="34" charset="0"/>
                  </a:rPr>
                  <a:t>0.001</a:t>
                </a:r>
              </a:p>
            </p:txBody>
          </p:sp>
          <p:sp>
            <p:nvSpPr>
              <p:cNvPr id="53" name="Text Box 40"/>
              <p:cNvSpPr txBox="1">
                <a:spLocks noChangeArrowheads="1"/>
              </p:cNvSpPr>
              <p:nvPr/>
            </p:nvSpPr>
            <p:spPr bwMode="auto">
              <a:xfrm>
                <a:off x="3174" y="2832"/>
                <a:ext cx="655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Calibri" pitchFamily="34" charset="0"/>
                  </a:rPr>
                  <a:t>0.0015</a:t>
                </a:r>
              </a:p>
            </p:txBody>
          </p:sp>
          <p:sp>
            <p:nvSpPr>
              <p:cNvPr id="54" name="Line 41"/>
              <p:cNvSpPr>
                <a:spLocks noChangeShapeType="1"/>
              </p:cNvSpPr>
              <p:nvPr/>
            </p:nvSpPr>
            <p:spPr bwMode="auto">
              <a:xfrm>
                <a:off x="3162" y="2851"/>
                <a:ext cx="67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55" name="Rectangle 54"/>
          <p:cNvSpPr/>
          <p:nvPr/>
        </p:nvSpPr>
        <p:spPr>
          <a:xfrm>
            <a:off x="1402851" y="5979775"/>
            <a:ext cx="14724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tabLst>
                <a:tab pos="1774825" algn="l"/>
                <a:tab pos="3776663" algn="l"/>
                <a:tab pos="6454775" algn="l"/>
              </a:tabLst>
              <a:defRPr/>
            </a:pPr>
            <a:r>
              <a:rPr lang="en-US" sz="2400" kern="0" dirty="0">
                <a:solidFill>
                  <a:srgbClr val="FF0000"/>
                </a:solidFill>
                <a:latin typeface="Calibri" pitchFamily="34" charset="0"/>
              </a:rPr>
              <a:t>pH = </a:t>
            </a:r>
            <a:r>
              <a:rPr lang="en-US" sz="2400" b="1" kern="0" dirty="0">
                <a:solidFill>
                  <a:srgbClr val="FF0000"/>
                </a:solidFill>
                <a:latin typeface="Calibri" pitchFamily="34" charset="0"/>
              </a:rPr>
              <a:t>4.57</a:t>
            </a:r>
          </a:p>
        </p:txBody>
      </p:sp>
      <p:pic>
        <p:nvPicPr>
          <p:cNvPr id="56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4627" y="4091683"/>
            <a:ext cx="4347764" cy="230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Oval 56"/>
          <p:cNvSpPr/>
          <p:nvPr/>
        </p:nvSpPr>
        <p:spPr>
          <a:xfrm>
            <a:off x="5344160" y="5455920"/>
            <a:ext cx="16256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79" y="2254717"/>
            <a:ext cx="3530601" cy="373715"/>
          </a:xfrm>
          <a:noFill/>
          <a:ln>
            <a:miter lim="800000"/>
            <a:headEnd/>
            <a:tailEnd/>
          </a:ln>
        </p:spPr>
      </p:pic>
      <p:pic>
        <p:nvPicPr>
          <p:cNvPr id="6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3925" y="2220151"/>
            <a:ext cx="4018280" cy="442848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55" grpId="0"/>
      <p:bldP spid="5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518160" y="965200"/>
            <a:ext cx="409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Start with: 25.0 </a:t>
            </a:r>
            <a:r>
              <a:rPr lang="en-US" dirty="0" err="1">
                <a:solidFill>
                  <a:srgbClr val="FF0000"/>
                </a:solidFill>
              </a:rPr>
              <a:t>mL</a:t>
            </a:r>
            <a:r>
              <a:rPr lang="en-US" dirty="0">
                <a:solidFill>
                  <a:srgbClr val="FF0000"/>
                </a:solidFill>
              </a:rPr>
              <a:t> of 0.1 M CH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COOH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2605" y="1364298"/>
            <a:ext cx="771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	1) After the addition of </a:t>
            </a:r>
            <a:r>
              <a:rPr lang="en-US" dirty="0">
                <a:solidFill>
                  <a:srgbClr val="7030A0"/>
                </a:solidFill>
              </a:rPr>
              <a:t>25 </a:t>
            </a:r>
            <a:r>
              <a:rPr lang="en-US" dirty="0" err="1">
                <a:solidFill>
                  <a:srgbClr val="7030A0"/>
                </a:solidFill>
              </a:rPr>
              <a:t>mL</a:t>
            </a:r>
            <a:r>
              <a:rPr lang="en-US" dirty="0">
                <a:solidFill>
                  <a:srgbClr val="7030A0"/>
                </a:solidFill>
              </a:rPr>
              <a:t> of 0.1 M </a:t>
            </a:r>
            <a:r>
              <a:rPr lang="en-US" dirty="0" err="1">
                <a:solidFill>
                  <a:srgbClr val="7030A0"/>
                </a:solidFill>
              </a:rPr>
              <a:t>NaOH</a:t>
            </a:r>
            <a:r>
              <a:rPr lang="en-US" dirty="0"/>
              <a:t>.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Strong base to weak acid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23520" y="1908612"/>
            <a:ext cx="16225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moles of </a:t>
            </a:r>
            <a:r>
              <a:rPr lang="en-US" sz="1400" dirty="0" err="1">
                <a:solidFill>
                  <a:srgbClr val="FF0000"/>
                </a:solidFill>
              </a:rPr>
              <a:t>NaOH</a:t>
            </a:r>
            <a:r>
              <a:rPr lang="en-US" sz="1400" dirty="0">
                <a:solidFill>
                  <a:srgbClr val="FF0000"/>
                </a:solidFill>
              </a:rPr>
              <a:t>/OH</a:t>
            </a:r>
            <a:r>
              <a:rPr lang="en-US" sz="1400" baseline="30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358005" y="1908612"/>
            <a:ext cx="15969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moles of CH</a:t>
            </a:r>
            <a:r>
              <a:rPr lang="en-US" sz="1400" baseline="-25000" dirty="0">
                <a:solidFill>
                  <a:srgbClr val="FF0000"/>
                </a:solidFill>
              </a:rPr>
              <a:t>3</a:t>
            </a:r>
            <a:r>
              <a:rPr lang="en-US" sz="1400" dirty="0">
                <a:solidFill>
                  <a:srgbClr val="FF0000"/>
                </a:solidFill>
              </a:rPr>
              <a:t>COOH</a:t>
            </a:r>
            <a:endParaRPr lang="en-US" sz="1400" baseline="30000" dirty="0">
              <a:solidFill>
                <a:srgbClr val="FF0000"/>
              </a:solidFill>
            </a:endParaRPr>
          </a:p>
        </p:txBody>
      </p:sp>
      <p:pic>
        <p:nvPicPr>
          <p:cNvPr id="56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4627" y="4091683"/>
            <a:ext cx="4347764" cy="230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Oval 56"/>
          <p:cNvSpPr/>
          <p:nvPr/>
        </p:nvSpPr>
        <p:spPr>
          <a:xfrm>
            <a:off x="6075680" y="4886960"/>
            <a:ext cx="16256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719" y="2280434"/>
            <a:ext cx="3415759" cy="361165"/>
          </a:xfrm>
          <a:noFill/>
          <a:ln>
            <a:miter lim="800000"/>
            <a:headEnd/>
            <a:tailEnd/>
          </a:ln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3925" y="2220151"/>
            <a:ext cx="4018280" cy="442848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graphicFrame>
        <p:nvGraphicFramePr>
          <p:cNvPr id="31" name="Group 61"/>
          <p:cNvGraphicFramePr>
            <a:graphicFrameLocks/>
          </p:cNvGraphicFramePr>
          <p:nvPr/>
        </p:nvGraphicFramePr>
        <p:xfrm>
          <a:off x="1371124" y="2809241"/>
          <a:ext cx="6034721" cy="1097280"/>
        </p:xfrm>
        <a:graphic>
          <a:graphicData uri="http://schemas.openxmlformats.org/drawingml/2006/table">
            <a:tbl>
              <a:tblPr/>
              <a:tblGrid>
                <a:gridCol w="1217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85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2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61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32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739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</a:t>
                      </a:r>
                      <a:r>
                        <a:rPr kumimoji="0" 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COOH (</a:t>
                      </a: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 NaOH (</a:t>
                      </a: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</a:t>
                      </a:r>
                      <a:r>
                        <a:rPr kumimoji="0" 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COONa(</a:t>
                      </a: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   H</a:t>
                      </a:r>
                      <a:r>
                        <a:rPr kumimoji="0" 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O(</a:t>
                      </a:r>
                      <a:r>
                        <a:rPr kumimoji="0" lang="en-US" sz="12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9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Initial (mol):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2.50 x 10</a:t>
                      </a:r>
                      <a:r>
                        <a:rPr kumimoji="0" 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2.50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9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Change (mol):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-2.50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-2.50 x 10</a:t>
                      </a:r>
                      <a:r>
                        <a:rPr kumimoji="0" 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+2.50 x 10</a:t>
                      </a:r>
                      <a:r>
                        <a:rPr kumimoji="0" 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9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Final (mol):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en-US" sz="12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2.50 x 10</a:t>
                      </a:r>
                      <a:r>
                        <a:rPr kumimoji="0" 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" y="4084320"/>
            <a:ext cx="3195320" cy="715619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123085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241" y="5660074"/>
            <a:ext cx="2029194" cy="568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858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46642" y="5678488"/>
            <a:ext cx="2031683" cy="526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859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5977" y="6442728"/>
            <a:ext cx="2659063" cy="32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91440" y="5034279"/>
            <a:ext cx="45831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CH</a:t>
            </a:r>
            <a:r>
              <a:rPr lang="en-US" sz="1400" baseline="-250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COO</a:t>
            </a:r>
            <a:r>
              <a:rPr lang="en-US" sz="1600" baseline="30000" dirty="0">
                <a:solidFill>
                  <a:srgbClr val="000000"/>
                </a:solidFill>
                <a:latin typeface="Arial" charset="0"/>
              </a:rPr>
              <a:t>-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200" i="1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)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 + H</a:t>
            </a:r>
            <a:r>
              <a:rPr lang="en-US" sz="1400" baseline="-25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O 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l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)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          OH</a:t>
            </a:r>
            <a:r>
              <a:rPr lang="en-US" sz="1600" baseline="30000" dirty="0">
                <a:solidFill>
                  <a:srgbClr val="000000"/>
                </a:solidFill>
                <a:latin typeface="Arial" charset="0"/>
              </a:rPr>
              <a:t>-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200" i="1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)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 + CH</a:t>
            </a:r>
            <a:r>
              <a:rPr lang="en-US" sz="1400" baseline="-250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COOH 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200" i="1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pic>
        <p:nvPicPr>
          <p:cNvPr id="41" name="Picture 4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2320" y="5134230"/>
            <a:ext cx="356585" cy="121084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57" grpId="0" animBg="1"/>
      <p:bldP spid="3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518160" y="965200"/>
            <a:ext cx="409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Start with: 25.0 </a:t>
            </a:r>
            <a:r>
              <a:rPr lang="en-US" dirty="0" err="1">
                <a:solidFill>
                  <a:srgbClr val="FF0000"/>
                </a:solidFill>
              </a:rPr>
              <a:t>mL</a:t>
            </a:r>
            <a:r>
              <a:rPr lang="en-US" dirty="0">
                <a:solidFill>
                  <a:srgbClr val="FF0000"/>
                </a:solidFill>
              </a:rPr>
              <a:t> of 0.1 M CH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COOH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2605" y="1364298"/>
            <a:ext cx="771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	1) After the addition of </a:t>
            </a:r>
            <a:r>
              <a:rPr lang="en-US" dirty="0">
                <a:solidFill>
                  <a:srgbClr val="7030A0"/>
                </a:solidFill>
              </a:rPr>
              <a:t>35 </a:t>
            </a:r>
            <a:r>
              <a:rPr lang="en-US" dirty="0" err="1">
                <a:solidFill>
                  <a:srgbClr val="7030A0"/>
                </a:solidFill>
              </a:rPr>
              <a:t>mL</a:t>
            </a:r>
            <a:r>
              <a:rPr lang="en-US" dirty="0">
                <a:solidFill>
                  <a:srgbClr val="7030A0"/>
                </a:solidFill>
              </a:rPr>
              <a:t> of 0.1 M </a:t>
            </a:r>
            <a:r>
              <a:rPr lang="en-US" dirty="0" err="1">
                <a:solidFill>
                  <a:srgbClr val="7030A0"/>
                </a:solidFill>
              </a:rPr>
              <a:t>NaOH</a:t>
            </a:r>
            <a:r>
              <a:rPr lang="en-US" dirty="0"/>
              <a:t>.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Strong base to weak acid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23520" y="1908612"/>
            <a:ext cx="16225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moles of </a:t>
            </a:r>
            <a:r>
              <a:rPr lang="en-US" sz="1400" dirty="0" err="1">
                <a:solidFill>
                  <a:srgbClr val="FF0000"/>
                </a:solidFill>
              </a:rPr>
              <a:t>NaOH</a:t>
            </a:r>
            <a:r>
              <a:rPr lang="en-US" sz="1400" dirty="0">
                <a:solidFill>
                  <a:srgbClr val="FF0000"/>
                </a:solidFill>
              </a:rPr>
              <a:t>/OH</a:t>
            </a:r>
            <a:r>
              <a:rPr lang="en-US" sz="1400" baseline="30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358005" y="1908612"/>
            <a:ext cx="15969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moles of CH</a:t>
            </a:r>
            <a:r>
              <a:rPr lang="en-US" sz="1400" baseline="-25000" dirty="0">
                <a:solidFill>
                  <a:srgbClr val="FF0000"/>
                </a:solidFill>
              </a:rPr>
              <a:t>3</a:t>
            </a:r>
            <a:r>
              <a:rPr lang="en-US" sz="1400" dirty="0">
                <a:solidFill>
                  <a:srgbClr val="FF0000"/>
                </a:solidFill>
              </a:rPr>
              <a:t>COOH</a:t>
            </a:r>
            <a:endParaRPr lang="en-US" sz="1400" baseline="30000" dirty="0">
              <a:solidFill>
                <a:srgbClr val="FF0000"/>
              </a:solidFill>
            </a:endParaRPr>
          </a:p>
        </p:txBody>
      </p:sp>
      <p:pic>
        <p:nvPicPr>
          <p:cNvPr id="56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4627" y="4091683"/>
            <a:ext cx="4347764" cy="230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Oval 56"/>
          <p:cNvSpPr/>
          <p:nvPr/>
        </p:nvSpPr>
        <p:spPr>
          <a:xfrm>
            <a:off x="6583680" y="4389120"/>
            <a:ext cx="16256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3925" y="2220151"/>
            <a:ext cx="4018280" cy="442848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5640" y="2247450"/>
            <a:ext cx="3570605" cy="378985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graphicFrame>
        <p:nvGraphicFramePr>
          <p:cNvPr id="35" name="Group 53"/>
          <p:cNvGraphicFramePr>
            <a:graphicFrameLocks noGrp="1"/>
          </p:cNvGraphicFramePr>
          <p:nvPr>
            <p:ph sz="half" idx="4294967295"/>
          </p:nvPr>
        </p:nvGraphicFramePr>
        <p:xfrm>
          <a:off x="1345565" y="2804161"/>
          <a:ext cx="6061076" cy="1036320"/>
        </p:xfrm>
        <a:graphic>
          <a:graphicData uri="http://schemas.openxmlformats.org/drawingml/2006/table">
            <a:tbl>
              <a:tblPr/>
              <a:tblGrid>
                <a:gridCol w="1222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6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5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4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46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82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479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</a:t>
                      </a:r>
                      <a:r>
                        <a:rPr kumimoji="0" lang="en-US" sz="11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COOH (</a:t>
                      </a:r>
                      <a:r>
                        <a:rPr kumimoji="0" lang="en-US" sz="11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 NaOH (</a:t>
                      </a: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→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</a:t>
                      </a:r>
                      <a:r>
                        <a:rPr kumimoji="0" lang="en-US" sz="11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COONa(</a:t>
                      </a: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   H</a:t>
                      </a:r>
                      <a:r>
                        <a:rPr kumimoji="0" lang="en-US" sz="11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O(</a:t>
                      </a:r>
                      <a:r>
                        <a:rPr kumimoji="0" lang="en-US" sz="11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</a:t>
                      </a: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4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Initial (mol):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2.50 x 10</a:t>
                      </a:r>
                      <a:r>
                        <a:rPr kumimoji="0" lang="en-US" sz="11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3.50 x 10</a:t>
                      </a:r>
                      <a:r>
                        <a:rPr kumimoji="0" lang="en-US" sz="11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2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Change (mol):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-2.50 x 10</a:t>
                      </a:r>
                      <a:r>
                        <a:rPr kumimoji="0" lang="en-US" sz="11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-2.50 x 10</a:t>
                      </a:r>
                      <a:r>
                        <a:rPr kumimoji="0" lang="en-US" sz="11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+2.50 x 10</a:t>
                      </a:r>
                      <a:r>
                        <a:rPr kumimoji="0" lang="en-US" sz="11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Final (mol):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  <a:endParaRPr kumimoji="0" lang="en-US" sz="11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1.00 x 10</a:t>
                      </a:r>
                      <a:r>
                        <a:rPr kumimoji="0" lang="en-US" sz="11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2.50 x 10</a:t>
                      </a:r>
                      <a:r>
                        <a:rPr kumimoji="0" lang="en-US" sz="11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318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8960" y="4027171"/>
            <a:ext cx="3093323" cy="85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18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5917" y="5144135"/>
            <a:ext cx="3626803" cy="38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187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4081" y="5746434"/>
            <a:ext cx="2346959" cy="32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5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435" y="1455425"/>
            <a:ext cx="3877770" cy="2869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92690" y="1073507"/>
            <a:ext cx="2839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Strong base to a strong acid.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5489" y="1455425"/>
            <a:ext cx="3793649" cy="2722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412598" y="1068163"/>
            <a:ext cx="2739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Strong base to a weak acid.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Comparison</a:t>
            </a:r>
          </a:p>
        </p:txBody>
      </p:sp>
      <p:sp>
        <p:nvSpPr>
          <p:cNvPr id="9" name="Right Brace 8"/>
          <p:cNvSpPr/>
          <p:nvPr/>
        </p:nvSpPr>
        <p:spPr>
          <a:xfrm rot="4630753">
            <a:off x="5809129" y="2693861"/>
            <a:ext cx="264459" cy="1116106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20806005">
            <a:off x="5416412" y="3315764"/>
            <a:ext cx="1172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Buffer Region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737411" y="2761097"/>
            <a:ext cx="98610" cy="304798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 rot="21426317">
            <a:off x="4978894" y="2274144"/>
            <a:ext cx="14684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7030A0"/>
                </a:solidFill>
              </a:rPr>
              <a:t>Inflection point </a:t>
            </a:r>
          </a:p>
          <a:p>
            <a:pPr algn="ctr"/>
            <a:r>
              <a:rPr lang="en-US" sz="1400" dirty="0">
                <a:solidFill>
                  <a:srgbClr val="7030A0"/>
                </a:solidFill>
              </a:rPr>
              <a:t>= pK</a:t>
            </a:r>
            <a:r>
              <a:rPr lang="en-US" sz="1400" baseline="-25000" dirty="0">
                <a:solidFill>
                  <a:srgbClr val="7030A0"/>
                </a:solidFill>
              </a:rPr>
              <a:t>a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5056094" y="3083826"/>
            <a:ext cx="797859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28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9644" y="5604594"/>
            <a:ext cx="2797362" cy="1051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28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99993" y="4532758"/>
            <a:ext cx="2756292" cy="10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1437698" y="4600043"/>
            <a:ext cx="1524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Strong base to a strong acid.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441055" y="5728555"/>
            <a:ext cx="1603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Strong base to a weak acid.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202666" y="4955616"/>
            <a:ext cx="2475170" cy="1050736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lang="en-US" sz="2000" kern="0" dirty="0">
                <a:solidFill>
                  <a:sysClr val="windowText" lastClr="000000"/>
                </a:solidFill>
                <a:latin typeface="Calibri"/>
              </a:rPr>
              <a:t>At high [</a:t>
            </a:r>
            <a:r>
              <a:rPr lang="en-US" sz="2000" kern="0" dirty="0" err="1">
                <a:solidFill>
                  <a:sysClr val="windowText" lastClr="000000"/>
                </a:solidFill>
                <a:latin typeface="Calibri"/>
              </a:rPr>
              <a:t>NaOH</a:t>
            </a:r>
            <a:r>
              <a:rPr lang="en-US" sz="2000" kern="0" dirty="0">
                <a:solidFill>
                  <a:sysClr val="windowText" lastClr="000000"/>
                </a:solidFill>
                <a:latin typeface="Calibri"/>
              </a:rPr>
              <a:t>], the pH curve is dominated by OH</a:t>
            </a:r>
            <a:r>
              <a:rPr lang="en-US" sz="2000" kern="0" baseline="30000" dirty="0">
                <a:solidFill>
                  <a:sysClr val="windowText" lastClr="000000"/>
                </a:solidFill>
                <a:latin typeface="Calibri"/>
              </a:rPr>
              <a:t>-</a:t>
            </a:r>
            <a:r>
              <a:rPr lang="en-US" sz="2000" kern="0" dirty="0">
                <a:solidFill>
                  <a:sysClr val="windowText" lastClr="000000"/>
                </a:solidFill>
                <a:latin typeface="Calibri"/>
              </a:rPr>
              <a:t>.</a:t>
            </a:r>
            <a:endParaRPr lang="en-US" sz="2000" kern="0" baseline="-2500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01D128-4FE7-4794-B827-CE28C093CD5A}"/>
              </a:ext>
            </a:extLst>
          </p:cNvPr>
          <p:cNvSpPr/>
          <p:nvPr/>
        </p:nvSpPr>
        <p:spPr>
          <a:xfrm rot="21426317">
            <a:off x="6805391" y="2872504"/>
            <a:ext cx="17347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7030A0"/>
                </a:solidFill>
              </a:rPr>
              <a:t>Inflection point </a:t>
            </a:r>
          </a:p>
          <a:p>
            <a:pPr algn="ctr"/>
            <a:r>
              <a:rPr lang="en-US" sz="1400" dirty="0">
                <a:solidFill>
                  <a:srgbClr val="7030A0"/>
                </a:solidFill>
              </a:rPr>
              <a:t>half way to the equivalence point.</a:t>
            </a:r>
            <a:endParaRPr lang="en-US" sz="1400" baseline="-250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4" grpId="0"/>
      <p:bldP spid="24" grpId="0"/>
      <p:bldP spid="25" grpId="0"/>
      <p:bldP spid="26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Text Placeholder 2"/>
          <p:cNvSpPr>
            <a:spLocks/>
          </p:cNvSpPr>
          <p:nvPr/>
        </p:nvSpPr>
        <p:spPr bwMode="auto">
          <a:xfrm>
            <a:off x="152400" y="762000"/>
            <a:ext cx="88074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Calculate the pH of a 0.15 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solution of sodium acetate (CH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COONa). 	</a:t>
            </a:r>
            <a:r>
              <a:rPr lang="en-US" sz="2400" dirty="0">
                <a:latin typeface="Calibri" pitchFamily="34" charset="0"/>
              </a:rPr>
              <a:t>(K</a:t>
            </a:r>
            <a:r>
              <a:rPr lang="en-US" sz="2400" baseline="-25000" dirty="0">
                <a:latin typeface="Calibri" pitchFamily="34" charset="0"/>
              </a:rPr>
              <a:t>b</a:t>
            </a:r>
            <a:r>
              <a:rPr lang="en-US" sz="2400" dirty="0">
                <a:latin typeface="Calibri" pitchFamily="34" charset="0"/>
              </a:rPr>
              <a:t> of sodium acetate is 5.6 x 10</a:t>
            </a:r>
            <a:r>
              <a:rPr lang="en-US" sz="2400" baseline="30000" dirty="0">
                <a:latin typeface="Calibri" pitchFamily="34" charset="0"/>
              </a:rPr>
              <a:t>-10</a:t>
            </a:r>
            <a:r>
              <a:rPr lang="en-US" sz="2400" dirty="0">
                <a:latin typeface="Calibri" pitchFamily="34" charset="0"/>
              </a:rPr>
              <a:t>)</a:t>
            </a:r>
            <a:endParaRPr lang="en-US" sz="2400" baseline="30000" dirty="0"/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76225" y="1171575"/>
            <a:ext cx="19907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241697" y="1620192"/>
            <a:ext cx="26313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[CH</a:t>
            </a:r>
            <a:r>
              <a:rPr lang="en-US" sz="2400" baseline="-25000" dirty="0">
                <a:solidFill>
                  <a:srgbClr val="FF0000"/>
                </a:solidFill>
                <a:latin typeface="Calibri" pitchFamily="34" charset="0"/>
              </a:rPr>
              <a:t>3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COO</a:t>
            </a:r>
            <a:r>
              <a:rPr lang="en-US" sz="2400" baseline="30000" dirty="0">
                <a:solidFill>
                  <a:srgbClr val="FF0000"/>
                </a:solidFill>
                <a:latin typeface="Calibri" pitchFamily="34" charset="0"/>
              </a:rPr>
              <a:t>-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] = 0.15 </a:t>
            </a:r>
            <a:r>
              <a:rPr lang="en-US" sz="2400" i="1" dirty="0">
                <a:solidFill>
                  <a:srgbClr val="FF0000"/>
                </a:solidFill>
                <a:latin typeface="Calibri" pitchFamily="34" charset="0"/>
              </a:rPr>
              <a:t>M</a:t>
            </a:r>
            <a:endParaRPr 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p:graphicFrame>
        <p:nvGraphicFramePr>
          <p:cNvPr id="19" name="Group 55"/>
          <p:cNvGraphicFramePr>
            <a:graphicFrameLocks noGrp="1"/>
          </p:cNvGraphicFramePr>
          <p:nvPr/>
        </p:nvGraphicFramePr>
        <p:xfrm>
          <a:off x="66674" y="2400300"/>
          <a:ext cx="8915401" cy="1825625"/>
        </p:xfrm>
        <a:graphic>
          <a:graphicData uri="http://schemas.openxmlformats.org/drawingml/2006/table">
            <a:tbl>
              <a:tblPr/>
              <a:tblGrid>
                <a:gridCol w="1962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1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2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</a:t>
                      </a:r>
                      <a:r>
                        <a:rPr kumimoji="0" lang="en-US" sz="20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COO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(</a:t>
                      </a:r>
                      <a:r>
                        <a:rPr kumimoji="0" lang="en-US" sz="20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 H</a:t>
                      </a:r>
                      <a:r>
                        <a:rPr kumimoji="0" lang="en-US" sz="2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 (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</a:t>
                      </a:r>
                      <a:r>
                        <a:rPr kumimoji="0" lang="en-US" sz="20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COOH(</a:t>
                      </a:r>
                      <a:r>
                        <a:rPr kumimoji="0" lang="en-US" sz="20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 OH</a:t>
                      </a:r>
                      <a:r>
                        <a:rPr kumimoji="0" 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Initial (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Change (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1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1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1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Equilibrium (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1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1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" name="Picture 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2850" y="2582863"/>
            <a:ext cx="558438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2601625" y="2792383"/>
            <a:ext cx="683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0.15</a:t>
            </a:r>
            <a:endParaRPr lang="en-US" sz="2000" baseline="30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306563" y="2792383"/>
            <a:ext cx="683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0.00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64200" y="2792383"/>
            <a:ext cx="683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0.00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074807" y="3222565"/>
            <a:ext cx="4619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+</a:t>
            </a:r>
            <a:r>
              <a:rPr lang="en-US" sz="2000" i="1" dirty="0">
                <a:solidFill>
                  <a:srgbClr val="000000"/>
                </a:solidFill>
                <a:latin typeface="Arial" pitchFamily="34" charset="0"/>
              </a:rPr>
              <a:t>x</a:t>
            </a:r>
            <a:endParaRPr lang="en-US" sz="2000" i="1" baseline="30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17457" y="3222565"/>
            <a:ext cx="4619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+</a:t>
            </a:r>
            <a:r>
              <a:rPr lang="en-US" sz="2000" i="1" dirty="0">
                <a:solidFill>
                  <a:srgbClr val="000000"/>
                </a:solidFill>
                <a:latin typeface="Arial" pitchFamily="34" charset="0"/>
              </a:rPr>
              <a:t>x</a:t>
            </a:r>
            <a:endParaRPr lang="en-US" sz="2000" i="1" baseline="30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44292" y="3222565"/>
            <a:ext cx="3978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-</a:t>
            </a:r>
            <a:r>
              <a:rPr lang="en-US" sz="2000" i="1" dirty="0">
                <a:solidFill>
                  <a:srgbClr val="000000"/>
                </a:solidFill>
                <a:latin typeface="Arial" pitchFamily="34" charset="0"/>
              </a:rPr>
              <a:t>x</a:t>
            </a:r>
            <a:endParaRPr lang="en-US" sz="2000" i="1" baseline="30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24493" y="3725833"/>
            <a:ext cx="10374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0.15 - </a:t>
            </a:r>
            <a:r>
              <a:rPr lang="en-US" sz="2000" i="1" dirty="0">
                <a:solidFill>
                  <a:srgbClr val="000000"/>
                </a:solidFill>
                <a:latin typeface="Arial" pitchFamily="34" charset="0"/>
              </a:rPr>
              <a:t>x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491997" y="3725833"/>
            <a:ext cx="312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000000"/>
                </a:solidFill>
                <a:latin typeface="Arial" pitchFamily="34" charset="0"/>
              </a:rPr>
              <a:t>x</a:t>
            </a:r>
            <a:endParaRPr lang="en-US" sz="2000" i="1" baseline="30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149347" y="3725833"/>
            <a:ext cx="312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000000"/>
                </a:solidFill>
                <a:latin typeface="Arial" pitchFamily="34" charset="0"/>
              </a:rPr>
              <a:t>x</a:t>
            </a:r>
            <a:endParaRPr lang="en-US" sz="2000" i="1" baseline="30000" dirty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8100" y="2790825"/>
            <a:ext cx="90201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4526" y="4400549"/>
            <a:ext cx="2628196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38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4368800"/>
            <a:ext cx="2333625" cy="653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0075" y="5386819"/>
            <a:ext cx="3086100" cy="1137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2" name="Group 51"/>
          <p:cNvGrpSpPr/>
          <p:nvPr/>
        </p:nvGrpSpPr>
        <p:grpSpPr>
          <a:xfrm>
            <a:off x="317029" y="5434695"/>
            <a:ext cx="2584467" cy="1219200"/>
            <a:chOff x="517054" y="5396595"/>
            <a:chExt cx="2584467" cy="1219200"/>
          </a:xfrm>
        </p:grpSpPr>
        <p:sp>
          <p:nvSpPr>
            <p:cNvPr id="44" name="Rounded Rectangle 43"/>
            <p:cNvSpPr/>
            <p:nvPr/>
          </p:nvSpPr>
          <p:spPr>
            <a:xfrm>
              <a:off x="517054" y="5396595"/>
              <a:ext cx="2510990" cy="1219200"/>
            </a:xfrm>
            <a:prstGeom prst="roundRect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5" name="Group 64"/>
            <p:cNvGrpSpPr/>
            <p:nvPr/>
          </p:nvGrpSpPr>
          <p:grpSpPr>
            <a:xfrm>
              <a:off x="542476" y="5439205"/>
              <a:ext cx="2559045" cy="1122297"/>
              <a:chOff x="896267" y="5254149"/>
              <a:chExt cx="2559045" cy="1122297"/>
            </a:xfrm>
          </p:grpSpPr>
          <p:sp>
            <p:nvSpPr>
              <p:cNvPr id="46" name="TextBox 11"/>
              <p:cNvSpPr txBox="1">
                <a:spLocks noChangeArrowheads="1"/>
              </p:cNvSpPr>
              <p:nvPr/>
            </p:nvSpPr>
            <p:spPr bwMode="auto">
              <a:xfrm>
                <a:off x="929832" y="5449979"/>
                <a:ext cx="252548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ＭＳ Ｐゴシック" pitchFamily="34" charset="-128"/>
                  </a:rPr>
                  <a:t>If                     &gt; 400 </a:t>
                </a:r>
              </a:p>
            </p:txBody>
          </p:sp>
          <p:grpSp>
            <p:nvGrpSpPr>
              <p:cNvPr id="48" name="Group 12"/>
              <p:cNvGrpSpPr>
                <a:grpSpLocks/>
              </p:cNvGrpSpPr>
              <p:nvPr/>
            </p:nvGrpSpPr>
            <p:grpSpPr bwMode="auto">
              <a:xfrm>
                <a:off x="1144392" y="5254149"/>
                <a:ext cx="1547218" cy="772006"/>
                <a:chOff x="2202111" y="2877500"/>
                <a:chExt cx="1547218" cy="772583"/>
              </a:xfrm>
            </p:grpSpPr>
            <p:sp>
              <p:nvSpPr>
                <p:cNvPr id="50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2202111" y="2877500"/>
                  <a:ext cx="1547218" cy="7725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ts val="5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rPr>
                    <a:t>[CH</a:t>
                  </a:r>
                  <a:r>
                    <a:rPr kumimoji="0" lang="en-US" sz="2000" b="0" i="0" u="none" strike="noStrike" kern="0" cap="none" spc="0" normalizeH="0" baseline="-25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rPr>
                    <a:t>3</a:t>
                  </a: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rPr>
                    <a:t>COO</a:t>
                  </a:r>
                  <a:r>
                    <a:rPr kumimoji="0" lang="en-US" sz="2000" b="0" i="0" u="none" strike="noStrike" kern="0" cap="none" spc="0" normalizeH="0" baseline="30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rPr>
                    <a:t>-</a:t>
                  </a: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rPr>
                    <a:t>]</a:t>
                  </a:r>
                  <a:r>
                    <a:rPr kumimoji="0" lang="en-US" sz="2000" b="0" i="0" u="none" strike="noStrike" kern="0" cap="none" spc="0" normalizeH="0" baseline="-25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rPr>
                    <a:t>0</a:t>
                  </a: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rPr>
                    <a:t> </a:t>
                  </a:r>
                </a:p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ts val="5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ea typeface="ＭＳ Ｐゴシック" pitchFamily="34" charset="-128"/>
                    </a:rPr>
                    <a:t>K</a:t>
                  </a:r>
                  <a:r>
                    <a:rPr kumimoji="0" lang="en-US" sz="2000" b="0" i="0" u="none" strike="noStrike" kern="0" cap="none" spc="0" normalizeH="0" baseline="-25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ea typeface="ＭＳ Ｐゴシック" pitchFamily="34" charset="-128"/>
                    </a:rPr>
                    <a:t>b</a:t>
                  </a:r>
                </a:p>
              </p:txBody>
            </p:sp>
            <p:cxnSp>
              <p:nvCxnSpPr>
                <p:cNvPr id="51" name="Straight Connector 5"/>
                <p:cNvCxnSpPr>
                  <a:cxnSpLocks noChangeShapeType="1"/>
                </p:cNvCxnSpPr>
                <p:nvPr/>
              </p:nvCxnSpPr>
              <p:spPr bwMode="auto">
                <a:xfrm>
                  <a:off x="2349500" y="3276600"/>
                  <a:ext cx="1146624" cy="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49" name="Rectangle 48"/>
              <p:cNvSpPr/>
              <p:nvPr/>
            </p:nvSpPr>
            <p:spPr bwMode="auto">
              <a:xfrm>
                <a:off x="896267" y="5976336"/>
                <a:ext cx="254362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rPr>
                  <a:t>we can neglect </a:t>
                </a:r>
                <a:r>
                  <a:rPr kumimoji="0" lang="en-US" sz="20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ＭＳ Ｐゴシック" pitchFamily="34" charset="-128"/>
                  </a:rPr>
                  <a:t>x</a:t>
                </a: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3114675" y="3762375"/>
            <a:ext cx="342900" cy="342900"/>
            <a:chOff x="3114675" y="3762375"/>
            <a:chExt cx="342900" cy="342900"/>
          </a:xfrm>
        </p:grpSpPr>
        <p:sp>
          <p:nvSpPr>
            <p:cNvPr id="53" name="Oval 52"/>
            <p:cNvSpPr/>
            <p:nvPr/>
          </p:nvSpPr>
          <p:spPr>
            <a:xfrm>
              <a:off x="3114675" y="3762375"/>
              <a:ext cx="342900" cy="3429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/>
            <p:cNvCxnSpPr>
              <a:stCxn id="53" idx="5"/>
            </p:cNvCxnSpPr>
            <p:nvPr/>
          </p:nvCxnSpPr>
          <p:spPr>
            <a:xfrm flipH="1" flipV="1">
              <a:off x="3164892" y="3812593"/>
              <a:ext cx="242466" cy="24246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Slide Number Placeholder 5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3B01D-D3F5-47D2-A20B-7AA1EEC583B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2523579" y="1860181"/>
            <a:ext cx="40206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NH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4</a:t>
            </a:r>
            <a:r>
              <a:rPr lang="en-US" sz="2400" baseline="30000" dirty="0">
                <a:solidFill>
                  <a:srgbClr val="000000"/>
                </a:solidFill>
                <a:latin typeface="Calibri" pitchFamily="34" charset="0"/>
              </a:rPr>
              <a:t>+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2000" i="1" dirty="0" err="1">
                <a:solidFill>
                  <a:srgbClr val="000000"/>
                </a:solidFill>
                <a:latin typeface="Calibri" pitchFamily="34" charset="0"/>
              </a:rPr>
              <a:t>aq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)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         NH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2000" i="1" dirty="0" err="1">
                <a:solidFill>
                  <a:srgbClr val="000000"/>
                </a:solidFill>
                <a:latin typeface="Calibri" pitchFamily="34" charset="0"/>
              </a:rPr>
              <a:t>aq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)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+ H</a:t>
            </a:r>
            <a:r>
              <a:rPr lang="en-US" sz="2400" baseline="30000" dirty="0">
                <a:solidFill>
                  <a:srgbClr val="000000"/>
                </a:solidFill>
                <a:latin typeface="Calibri" pitchFamily="34" charset="0"/>
              </a:rPr>
              <a:t>+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2000" i="1" dirty="0" err="1">
                <a:solidFill>
                  <a:srgbClr val="000000"/>
                </a:solidFill>
                <a:latin typeface="Calibri" pitchFamily="34" charset="0"/>
              </a:rPr>
              <a:t>aq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</p:txBody>
      </p:sp>
      <p:pic>
        <p:nvPicPr>
          <p:cNvPr id="16" name="Picture 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8446" y="2967513"/>
            <a:ext cx="5656730" cy="3014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Strong acid to weak base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7760" y="843280"/>
            <a:ext cx="134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HCl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04905" y="843280"/>
            <a:ext cx="1666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NH</a:t>
            </a:r>
            <a:r>
              <a:rPr lang="en-US" sz="2400" baseline="-25000" dirty="0">
                <a:solidFill>
                  <a:srgbClr val="0000FF"/>
                </a:solidFill>
              </a:rPr>
              <a:t>3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543050" y="3318142"/>
            <a:ext cx="714190" cy="19603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7930" y="3328305"/>
            <a:ext cx="1615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25.0 </a:t>
            </a:r>
            <a:r>
              <a:rPr lang="en-US" sz="2400" dirty="0" err="1">
                <a:solidFill>
                  <a:srgbClr val="FF0000"/>
                </a:solidFill>
              </a:rPr>
              <a:t>mL</a:t>
            </a:r>
            <a:r>
              <a:rPr lang="en-US" sz="2400" dirty="0">
                <a:solidFill>
                  <a:srgbClr val="FF0000"/>
                </a:solidFill>
              </a:rPr>
              <a:t> of 0.1 M NH</a:t>
            </a:r>
            <a:r>
              <a:rPr lang="en-US" sz="2400" baseline="-25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81040" y="5788220"/>
            <a:ext cx="308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adding 0.1 M </a:t>
            </a:r>
            <a:r>
              <a:rPr lang="en-US" sz="2400" dirty="0" err="1">
                <a:solidFill>
                  <a:srgbClr val="FF0000"/>
                </a:solidFill>
              </a:rPr>
              <a:t>HCl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4991735" y="5930460"/>
            <a:ext cx="1022985" cy="914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4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7015" y="2034832"/>
            <a:ext cx="356585" cy="121084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grpSp>
        <p:nvGrpSpPr>
          <p:cNvPr id="18" name="Group 18"/>
          <p:cNvGrpSpPr>
            <a:grpSpLocks/>
          </p:cNvGrpSpPr>
          <p:nvPr/>
        </p:nvGrpSpPr>
        <p:grpSpPr bwMode="auto">
          <a:xfrm>
            <a:off x="2407031" y="1308846"/>
            <a:ext cx="4214813" cy="461963"/>
            <a:chOff x="144" y="384"/>
            <a:chExt cx="2655" cy="291"/>
          </a:xfrm>
        </p:grpSpPr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144" y="384"/>
              <a:ext cx="265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err="1">
                  <a:solidFill>
                    <a:srgbClr val="000000"/>
                  </a:solidFill>
                  <a:latin typeface="Calibri" pitchFamily="34" charset="0"/>
                </a:rPr>
                <a:t>HCl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 + NH</a:t>
              </a:r>
              <a:r>
                <a:rPr lang="en-US" sz="2400" baseline="-25000" dirty="0">
                  <a:solidFill>
                    <a:srgbClr val="000000"/>
                  </a:solidFill>
                  <a:latin typeface="Calibri" pitchFamily="34" charset="0"/>
                </a:rPr>
                <a:t>3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         NH</a:t>
              </a:r>
              <a:r>
                <a:rPr lang="en-US" sz="2400" baseline="-25000" dirty="0">
                  <a:solidFill>
                    <a:srgbClr val="000000"/>
                  </a:solidFill>
                  <a:latin typeface="Calibri" pitchFamily="34" charset="0"/>
                </a:rPr>
                <a:t>4</a:t>
              </a:r>
              <a:r>
                <a:rPr lang="en-US" sz="2400" dirty="0">
                  <a:solidFill>
                    <a:srgbClr val="000000"/>
                  </a:solidFill>
                  <a:latin typeface="Calibri" pitchFamily="34" charset="0"/>
                </a:rPr>
                <a:t>Cl 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(</a:t>
              </a:r>
              <a:r>
                <a:rPr lang="en-US" sz="2000" i="1" dirty="0" err="1">
                  <a:solidFill>
                    <a:srgbClr val="000000"/>
                  </a:solidFill>
                  <a:latin typeface="Calibri" pitchFamily="34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Calibri" pitchFamily="34" charset="0"/>
                </a:rPr>
                <a:t>)</a:t>
              </a:r>
            </a:p>
          </p:txBody>
        </p:sp>
        <p:sp>
          <p:nvSpPr>
            <p:cNvPr id="24" name="Line 5"/>
            <p:cNvSpPr>
              <a:spLocks noChangeShapeType="1"/>
            </p:cNvSpPr>
            <p:nvPr/>
          </p:nvSpPr>
          <p:spPr bwMode="auto">
            <a:xfrm>
              <a:off x="1627" y="536"/>
              <a:ext cx="27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3922" name="Picture 2" descr="http://upload.wikimedia.org/wikipedia/commons/e/e5/H2SO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015" y="1156652"/>
            <a:ext cx="1520825" cy="1148193"/>
          </a:xfrm>
          <a:prstGeom prst="rect">
            <a:avLst/>
          </a:prstGeom>
          <a:noFill/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u="sng" dirty="0" err="1">
                <a:solidFill>
                  <a:prstClr val="black"/>
                </a:solidFill>
              </a:rPr>
              <a:t>Polyprotic</a:t>
            </a:r>
            <a:r>
              <a:rPr lang="en-US" sz="4000" u="sng" dirty="0">
                <a:solidFill>
                  <a:prstClr val="black"/>
                </a:solidFill>
              </a:rPr>
              <a:t> Acids</a:t>
            </a:r>
          </a:p>
        </p:txBody>
      </p:sp>
      <p:grpSp>
        <p:nvGrpSpPr>
          <p:cNvPr id="19" name="Group 21"/>
          <p:cNvGrpSpPr/>
          <p:nvPr/>
        </p:nvGrpSpPr>
        <p:grpSpPr>
          <a:xfrm>
            <a:off x="3235564" y="2169160"/>
            <a:ext cx="5557916" cy="4419600"/>
            <a:chOff x="3509884" y="1752600"/>
            <a:chExt cx="5557916" cy="4419600"/>
          </a:xfrm>
        </p:grpSpPr>
        <p:grpSp>
          <p:nvGrpSpPr>
            <p:cNvPr id="20" name="Group 18"/>
            <p:cNvGrpSpPr/>
            <p:nvPr/>
          </p:nvGrpSpPr>
          <p:grpSpPr>
            <a:xfrm>
              <a:off x="3509884" y="1752600"/>
              <a:ext cx="5557916" cy="4419600"/>
              <a:chOff x="3509884" y="1752600"/>
              <a:chExt cx="5557916" cy="4419600"/>
            </a:xfrm>
          </p:grpSpPr>
          <p:grpSp>
            <p:nvGrpSpPr>
              <p:cNvPr id="27" name="Group 13"/>
              <p:cNvGrpSpPr/>
              <p:nvPr/>
            </p:nvGrpSpPr>
            <p:grpSpPr>
              <a:xfrm>
                <a:off x="3509884" y="1752600"/>
                <a:ext cx="5557916" cy="4419600"/>
                <a:chOff x="3509884" y="1752600"/>
                <a:chExt cx="5557916" cy="4419600"/>
              </a:xfrm>
            </p:grpSpPr>
            <p:pic>
              <p:nvPicPr>
                <p:cNvPr id="34" name="Picture 33" descr="titration diprotic.jpg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3509884" y="1752600"/>
                  <a:ext cx="5557916" cy="4419600"/>
                </a:xfrm>
                <a:prstGeom prst="rect">
                  <a:avLst/>
                </a:prstGeom>
              </p:spPr>
            </p:pic>
            <p:sp>
              <p:nvSpPr>
                <p:cNvPr id="35" name="TextBox 34"/>
                <p:cNvSpPr txBox="1"/>
                <p:nvPr/>
              </p:nvSpPr>
              <p:spPr>
                <a:xfrm rot="-5400000">
                  <a:off x="3499555" y="3721720"/>
                  <a:ext cx="43473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600" dirty="0">
                      <a:solidFill>
                        <a:prstClr val="black"/>
                      </a:solidFill>
                      <a:latin typeface="Times New Roman" pitchFamily="18" charset="0"/>
                    </a:rPr>
                    <a:t>pH</a:t>
                  </a:r>
                </a:p>
              </p:txBody>
            </p:sp>
          </p:grpSp>
          <p:cxnSp>
            <p:nvCxnSpPr>
              <p:cNvPr id="28" name="Straight Arrow Connector 27"/>
              <p:cNvCxnSpPr/>
              <p:nvPr/>
            </p:nvCxnSpPr>
            <p:spPr>
              <a:xfrm rot="5400000">
                <a:off x="4069080" y="3337560"/>
                <a:ext cx="381000" cy="381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5400000">
                <a:off x="3849624" y="4846320"/>
                <a:ext cx="609600" cy="1524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/>
            <p:cNvSpPr txBox="1"/>
            <p:nvPr/>
          </p:nvSpPr>
          <p:spPr>
            <a:xfrm>
              <a:off x="4038600" y="4340423"/>
              <a:ext cx="10118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Times New Roman" pitchFamily="18" charset="0"/>
                </a:rPr>
                <a:t>p</a:t>
              </a:r>
              <a:r>
                <a:rPr lang="en-US" sz="1400" i="1" dirty="0">
                  <a:solidFill>
                    <a:prstClr val="black"/>
                  </a:solidFill>
                  <a:latin typeface="Times New Roman" pitchFamily="18" charset="0"/>
                </a:rPr>
                <a:t>K</a:t>
              </a:r>
              <a:r>
                <a:rPr lang="en-US" sz="1400" baseline="-25000" dirty="0">
                  <a:solidFill>
                    <a:prstClr val="black"/>
                  </a:solidFill>
                  <a:latin typeface="Times New Roman" pitchFamily="18" charset="0"/>
                </a:rPr>
                <a:t>a1</a:t>
              </a:r>
              <a:r>
                <a:rPr lang="en-US" sz="1400" dirty="0">
                  <a:solidFill>
                    <a:prstClr val="black"/>
                  </a:solidFill>
                  <a:latin typeface="Times New Roman" pitchFamily="18" charset="0"/>
                </a:rPr>
                <a:t> = 1.85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45985" y="3045023"/>
              <a:ext cx="10118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Times New Roman" pitchFamily="18" charset="0"/>
                </a:rPr>
                <a:t>p</a:t>
              </a:r>
              <a:r>
                <a:rPr lang="en-US" sz="1400" i="1" dirty="0">
                  <a:solidFill>
                    <a:prstClr val="black"/>
                  </a:solidFill>
                  <a:latin typeface="Times New Roman" pitchFamily="18" charset="0"/>
                </a:rPr>
                <a:t>K</a:t>
              </a:r>
              <a:r>
                <a:rPr lang="en-US" sz="1400" baseline="-25000" dirty="0">
                  <a:solidFill>
                    <a:prstClr val="black"/>
                  </a:solidFill>
                  <a:latin typeface="Times New Roman" pitchFamily="18" charset="0"/>
                </a:rPr>
                <a:t>a2</a:t>
              </a:r>
              <a:r>
                <a:rPr lang="en-US" sz="1400" dirty="0">
                  <a:solidFill>
                    <a:prstClr val="black"/>
                  </a:solidFill>
                  <a:latin typeface="Times New Roman" pitchFamily="18" charset="0"/>
                </a:rPr>
                <a:t> = 7.19</a:t>
              </a:r>
            </a:p>
          </p:txBody>
        </p:sp>
      </p:grpSp>
      <p:sp>
        <p:nvSpPr>
          <p:cNvPr id="36" name="Rectangle 1"/>
          <p:cNvSpPr txBox="1">
            <a:spLocks noChangeArrowheads="1"/>
          </p:cNvSpPr>
          <p:nvPr/>
        </p:nvSpPr>
        <p:spPr>
          <a:xfrm>
            <a:off x="4145280" y="843280"/>
            <a:ext cx="4114800" cy="470898"/>
          </a:xfrm>
          <a:prstGeom prst="rect">
            <a:avLst/>
          </a:prstGeom>
        </p:spPr>
        <p:txBody>
          <a:bodyPr vert="horz" wrap="square" lIns="54864" tIns="91440" rtlCol="0">
            <a:spAutoFit/>
          </a:bodyPr>
          <a:lstStyle/>
          <a:p>
            <a:pPr algn="ctr">
              <a:lnSpc>
                <a:spcPct val="90000"/>
              </a:lnSpc>
              <a:buClr>
                <a:srgbClr val="00B050"/>
              </a:buClr>
              <a:buSzPct val="100000"/>
              <a:defRPr/>
            </a:pPr>
            <a:r>
              <a:rPr lang="en-US" altLang="en-US" sz="2400" dirty="0">
                <a:solidFill>
                  <a:srgbClr val="C00000"/>
                </a:solidFill>
              </a:rPr>
              <a:t>Titration of H</a:t>
            </a:r>
            <a:r>
              <a:rPr lang="en-US" altLang="en-US" sz="2400" baseline="-25000" dirty="0">
                <a:solidFill>
                  <a:srgbClr val="C00000"/>
                </a:solidFill>
              </a:rPr>
              <a:t>2</a:t>
            </a:r>
            <a:r>
              <a:rPr lang="en-US" altLang="en-US" sz="2400" dirty="0">
                <a:solidFill>
                  <a:srgbClr val="C00000"/>
                </a:solidFill>
              </a:rPr>
              <a:t>SO</a:t>
            </a:r>
            <a:r>
              <a:rPr lang="en-US" altLang="en-US" sz="2400" baseline="-25000" dirty="0">
                <a:solidFill>
                  <a:srgbClr val="C00000"/>
                </a:solidFill>
              </a:rPr>
              <a:t>3</a:t>
            </a:r>
            <a:r>
              <a:rPr lang="en-US" altLang="en-US" sz="2400" dirty="0">
                <a:solidFill>
                  <a:srgbClr val="C00000"/>
                </a:solidFill>
              </a:rPr>
              <a:t> with NaOH</a:t>
            </a:r>
          </a:p>
        </p:txBody>
      </p:sp>
      <p:sp>
        <p:nvSpPr>
          <p:cNvPr id="37" name="Rectangle 17"/>
          <p:cNvSpPr>
            <a:spLocks noGrp="1" noChangeArrowheads="1"/>
          </p:cNvSpPr>
          <p:nvPr>
            <p:ph idx="1"/>
          </p:nvPr>
        </p:nvSpPr>
        <p:spPr>
          <a:xfrm>
            <a:off x="121920" y="1488440"/>
            <a:ext cx="3048000" cy="4585871"/>
          </a:xfrm>
        </p:spPr>
        <p:txBody>
          <a:bodyPr wrap="square">
            <a:spAutoFit/>
          </a:bodyPr>
          <a:lstStyle/>
          <a:p>
            <a:pPr marL="225425" lvl="1" indent="-225425">
              <a:lnSpc>
                <a:spcPct val="90000"/>
              </a:lnSpc>
              <a:spcBef>
                <a:spcPts val="24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-US" altLang="en-US" sz="2000" dirty="0"/>
              <a:t>There are two buffer regions and two equivalence points corresponding to each </a:t>
            </a:r>
            <a:r>
              <a:rPr lang="en-US" altLang="en-US" sz="2000" dirty="0" err="1"/>
              <a:t>deprotonation</a:t>
            </a:r>
            <a:r>
              <a:rPr lang="en-US" altLang="en-US" sz="2000" dirty="0"/>
              <a:t> step.</a:t>
            </a:r>
          </a:p>
          <a:p>
            <a:pPr marL="225425" lvl="1" indent="-225425">
              <a:lnSpc>
                <a:spcPct val="90000"/>
              </a:lnSpc>
              <a:spcBef>
                <a:spcPts val="24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-US" altLang="en-US" sz="2000" dirty="0"/>
              <a:t>Each of these steps involves a conjugate acid – conjugate base equilibrium.</a:t>
            </a:r>
          </a:p>
          <a:p>
            <a:pPr marL="225425" lvl="1" indent="-225425">
              <a:lnSpc>
                <a:spcPct val="90000"/>
              </a:lnSpc>
              <a:spcBef>
                <a:spcPts val="2400"/>
              </a:spcBef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en-US" altLang="en-US" sz="2000" dirty="0"/>
              <a:t>The pH at the intermediate equivalence point depends on the p</a:t>
            </a:r>
            <a:r>
              <a:rPr lang="en-US" altLang="en-US" sz="2000" i="1" dirty="0"/>
              <a:t>K</a:t>
            </a:r>
            <a:r>
              <a:rPr lang="en-US" altLang="en-US" sz="2000" baseline="-25000" dirty="0"/>
              <a:t>a</a:t>
            </a:r>
            <a:r>
              <a:rPr lang="en-US" altLang="en-US" sz="2000" dirty="0"/>
              <a:t> of the corresponding species.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4714240" y="1818640"/>
            <a:ext cx="1930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409440" y="2072640"/>
            <a:ext cx="1930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4988560" y="1595120"/>
            <a:ext cx="42672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39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283" y="1261428"/>
            <a:ext cx="1362075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6" name="Straight Arrow Connector 45"/>
          <p:cNvCxnSpPr/>
          <p:nvPr/>
        </p:nvCxnSpPr>
        <p:spPr>
          <a:xfrm>
            <a:off x="6786880" y="1595120"/>
            <a:ext cx="42672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39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4722" y="1350645"/>
            <a:ext cx="11620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6246222" y="2093595"/>
            <a:ext cx="1930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</a:rPr>
              <a:t>Monitoring pH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693" y="1929765"/>
            <a:ext cx="3576671" cy="240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67360" y="1339850"/>
            <a:ext cx="355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pH Meter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680" y="4316730"/>
            <a:ext cx="355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&gt;$1,500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88560" y="1335385"/>
            <a:ext cx="355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pH Indicator</a:t>
            </a:r>
          </a:p>
        </p:txBody>
      </p:sp>
      <p:pic>
        <p:nvPicPr>
          <p:cNvPr id="1131522" name="Picture 2" descr="http://www.bbc.co.uk/staticarchive/4fb17baa7ad39edb43a0e67ff6efe5399d77625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5975" y="1976120"/>
            <a:ext cx="1625397" cy="213868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638800" y="4114800"/>
            <a:ext cx="200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Strips = $0.05 </a:t>
            </a:r>
          </a:p>
        </p:txBody>
      </p:sp>
      <p:pic>
        <p:nvPicPr>
          <p:cNvPr id="1131524" name="Picture 4" descr="http://chemsitewebsite.weebly.com/uploads/2/8/9/0/28904515/2901807_or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1551" y="4640660"/>
            <a:ext cx="3956934" cy="1922699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212080" y="6471920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Solution = $0.01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4330" y="861392"/>
            <a:ext cx="8335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We want to know when we have reached the </a:t>
            </a:r>
            <a:r>
              <a:rPr lang="en-US" sz="2400" u="sng" dirty="0">
                <a:solidFill>
                  <a:srgbClr val="FF0000"/>
                </a:solidFill>
              </a:rPr>
              <a:t>equivalence point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  <p:bldP spid="1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04589" y="1156575"/>
            <a:ext cx="87270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FF"/>
                </a:solidFill>
                <a:latin typeface="Arial" charset="0"/>
              </a:rPr>
              <a:t>Indicator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– substance that changes color with respect to [H</a:t>
            </a:r>
            <a:r>
              <a:rPr lang="en-US" sz="2400" baseline="30000" dirty="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]  </a:t>
            </a:r>
            <a:endParaRPr lang="en-US" sz="2400" b="1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tabLst>
                <a:tab pos="2173288" algn="l"/>
              </a:tabLst>
              <a:defRPr/>
            </a:pPr>
            <a:r>
              <a:rPr lang="en-US" sz="4000" u="sng" dirty="0">
                <a:solidFill>
                  <a:prstClr val="black"/>
                </a:solidFill>
              </a:rPr>
              <a:t>pH Indicator</a:t>
            </a: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2511666" y="1779107"/>
            <a:ext cx="4125913" cy="457200"/>
            <a:chOff x="1458" y="1008"/>
            <a:chExt cx="2599" cy="288"/>
          </a:xfrm>
        </p:grpSpPr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1458" y="1008"/>
              <a:ext cx="259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HIn </a:t>
              </a:r>
              <a:r>
                <a:rPr lang="en-US" sz="200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          H</a:t>
              </a:r>
              <a:r>
                <a:rPr lang="en-US" sz="2400" baseline="30000">
                  <a:solidFill>
                    <a:srgbClr val="000000"/>
                  </a:solidFill>
                  <a:latin typeface="Arial" charset="0"/>
                </a:rPr>
                <a:t>+</a:t>
              </a: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200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 + In</a:t>
              </a:r>
              <a:r>
                <a:rPr lang="en-US" sz="2800" baseline="30000">
                  <a:solidFill>
                    <a:srgbClr val="000000"/>
                  </a:solidFill>
                  <a:latin typeface="Arial" charset="0"/>
                </a:rPr>
                <a:t>-</a:t>
              </a: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200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>
                  <a:solidFill>
                    <a:srgbClr val="000000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2216" y="1104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 flipH="1">
              <a:off x="2216" y="1200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524918" y="2234146"/>
            <a:ext cx="107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Color 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99996" y="2235225"/>
            <a:ext cx="107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Color 2</a:t>
            </a:r>
          </a:p>
        </p:txBody>
      </p:sp>
      <p:pic>
        <p:nvPicPr>
          <p:cNvPr id="1202178" name="Picture 2" descr="http://images2.persianblog.ir/131330_o6o9ECV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847" y="2835967"/>
            <a:ext cx="2975114" cy="198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2180" name="Picture 4" descr="http://antoine.frostburg.edu/chem/senese/101/acidbase/images/methylorangeacidic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73" y="5114719"/>
            <a:ext cx="2828925" cy="122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2182" name="Picture 6" descr="http://antoine.frostburg.edu/chem/senese/101/acidbase/images/methylorangebasic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956" y="5097740"/>
            <a:ext cx="2828925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4152870" y="5790994"/>
            <a:ext cx="830505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245079" y="5327376"/>
            <a:ext cx="65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-H</a:t>
            </a:r>
            <a:r>
              <a:rPr lang="en-US" sz="2400" baseline="30000" dirty="0"/>
              <a:t>+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5941" y="3297586"/>
            <a:ext cx="1935376" cy="1086676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acid (H</a:t>
            </a:r>
            <a:r>
              <a:rPr kumimoji="0" lang="en-US" sz="20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the equilibrium shifts left.</a:t>
            </a:r>
            <a:endParaRPr lang="en-US" sz="2000" kern="0" baseline="-2500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499912" y="3297586"/>
            <a:ext cx="1935376" cy="1086676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Remove 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  <a:r>
              <a:rPr kumimoji="0" lang="en-US" sz="20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equilibrium shifts right.</a:t>
            </a:r>
            <a:endParaRPr lang="en-US" sz="2000" kern="0" baseline="-2500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3728" y="6342896"/>
            <a:ext cx="75951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It changes from red (at pH 3.1) to orange-yellow (at pH 4.4): 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96412" y="5733012"/>
            <a:ext cx="65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+H</a:t>
            </a:r>
            <a:r>
              <a:rPr lang="en-US" sz="2400" baseline="300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81444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 animBg="1"/>
      <p:bldP spid="30" grpId="0" animBg="1"/>
      <p:bldP spid="26" grpId="0"/>
      <p:bldP spid="3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56E7DB-F88F-43E2-A5CD-1C95F2E6925C}" type="slidenum">
              <a:rPr lang="en-US">
                <a:solidFill>
                  <a:srgbClr val="000000"/>
                </a:solidFill>
              </a:rPr>
              <a:pPr>
                <a:defRPr/>
              </a:pPr>
              <a:t>74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270" name="Picture 6" descr="cha56011_042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401" y="1133383"/>
            <a:ext cx="27908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3343278" y="1209583"/>
            <a:ext cx="242887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u="sng" dirty="0">
                <a:solidFill>
                  <a:srgbClr val="000000"/>
                </a:solidFill>
                <a:latin typeface="Arial" charset="0"/>
              </a:rPr>
              <a:t>Slowly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add base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to unknown acid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UNTIL</a:t>
            </a:r>
          </a:p>
        </p:txBody>
      </p:sp>
      <p:pic>
        <p:nvPicPr>
          <p:cNvPr id="11272" name="Picture 8" descr="cha56011_0421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4113" y="828583"/>
            <a:ext cx="17907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3390528" y="2443071"/>
            <a:ext cx="23423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the indicator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changes to </a:t>
            </a:r>
            <a:r>
              <a:rPr lang="en-US" sz="2400" dirty="0">
                <a:solidFill>
                  <a:srgbClr val="FF00FF"/>
                </a:solidFill>
                <a:latin typeface="Arial" charset="0"/>
              </a:rPr>
              <a:t>pink</a:t>
            </a: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tabLst>
                <a:tab pos="2173288" algn="l"/>
              </a:tabLst>
              <a:defRPr/>
            </a:pPr>
            <a:r>
              <a:rPr lang="en-US" sz="4000" u="sng" dirty="0">
                <a:solidFill>
                  <a:prstClr val="black"/>
                </a:solidFill>
              </a:rPr>
              <a:t>pH Indicator</a:t>
            </a:r>
          </a:p>
        </p:txBody>
      </p:sp>
      <p:pic>
        <p:nvPicPr>
          <p:cNvPr id="1203204" name="Picture 4" descr="http://sites.jmu.edu/chemdemo/files/2011/06/phenolphthalein-figure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491" y="4240696"/>
            <a:ext cx="6112043" cy="238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8669" y="3724106"/>
            <a:ext cx="3949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phenolphthalein</a:t>
            </a:r>
          </a:p>
        </p:txBody>
      </p:sp>
    </p:spTree>
    <p:extLst>
      <p:ext uri="{BB962C8B-B14F-4D97-AF65-F5344CB8AC3E}">
        <p14:creationId xmlns:p14="http://schemas.microsoft.com/office/powerpoint/2010/main" val="44373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6274" name="Picture 2" descr="http://ishigirl.tripod.com/pchem/graphics/blue_indicat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802" y="4089675"/>
            <a:ext cx="636270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tabLst>
                <a:tab pos="2173288" algn="l"/>
              </a:tabLst>
              <a:defRPr/>
            </a:pPr>
            <a:r>
              <a:rPr lang="en-US" sz="4000" u="sng" dirty="0" err="1">
                <a:solidFill>
                  <a:prstClr val="black"/>
                </a:solidFill>
              </a:rPr>
              <a:t>Bromothymol</a:t>
            </a:r>
            <a:r>
              <a:rPr lang="en-US" sz="4000" u="sng" dirty="0">
                <a:solidFill>
                  <a:prstClr val="black"/>
                </a:solidFill>
              </a:rPr>
              <a:t> Blue</a:t>
            </a:r>
          </a:p>
        </p:txBody>
      </p:sp>
      <p:pic>
        <p:nvPicPr>
          <p:cNvPr id="4" name="Picture 3" descr="indicator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71451" y="1143323"/>
            <a:ext cx="3724897" cy="25344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0200" y="2623930"/>
            <a:ext cx="864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pH 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02896" y="2623930"/>
            <a:ext cx="864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pH 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195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42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561" y="3801717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467" y="742123"/>
            <a:ext cx="5441398" cy="343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Text Box 10"/>
          <p:cNvSpPr txBox="1">
            <a:spLocks noChangeArrowheads="1"/>
          </p:cNvSpPr>
          <p:nvPr/>
        </p:nvSpPr>
        <p:spPr bwMode="auto">
          <a:xfrm>
            <a:off x="1082882" y="177747"/>
            <a:ext cx="6946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Some indicators transition through several colors.</a:t>
            </a:r>
          </a:p>
        </p:txBody>
      </p:sp>
      <p:pic>
        <p:nvPicPr>
          <p:cNvPr id="1204226" name="Picture 2" descr="http://www.bbc.co.uk/staticarchive/b1e07a5311e26c184387919231883edd308d48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66" y="4675656"/>
            <a:ext cx="3222448" cy="181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69501" y="2045741"/>
            <a:ext cx="2822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</a:rPr>
              <a:t>Usually composed of many color changing molecules.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4AD9E6-AD42-4150-A1FB-91879393452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76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772638" y="3656196"/>
            <a:ext cx="2667000" cy="457200"/>
            <a:chOff x="2160" y="3769"/>
            <a:chExt cx="1680" cy="288"/>
          </a:xfrm>
        </p:grpSpPr>
        <p:sp>
          <p:nvSpPr>
            <p:cNvPr id="61446" name="Text Box 3"/>
            <p:cNvSpPr txBox="1">
              <a:spLocks noChangeArrowheads="1"/>
            </p:cNvSpPr>
            <p:nvPr/>
          </p:nvSpPr>
          <p:spPr bwMode="auto">
            <a:xfrm>
              <a:off x="2822" y="3769"/>
              <a:ext cx="36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pH</a:t>
              </a:r>
            </a:p>
          </p:txBody>
        </p:sp>
        <p:sp>
          <p:nvSpPr>
            <p:cNvPr id="61447" name="Line 4"/>
            <p:cNvSpPr>
              <a:spLocks noChangeShapeType="1"/>
            </p:cNvSpPr>
            <p:nvPr/>
          </p:nvSpPr>
          <p:spPr bwMode="auto">
            <a:xfrm>
              <a:off x="2160" y="3913"/>
              <a:ext cx="5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1448" name="Line 5"/>
            <p:cNvSpPr>
              <a:spLocks noChangeShapeType="1"/>
            </p:cNvSpPr>
            <p:nvPr/>
          </p:nvSpPr>
          <p:spPr bwMode="auto">
            <a:xfrm>
              <a:off x="3264" y="3913"/>
              <a:ext cx="5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04589" y="1156575"/>
            <a:ext cx="87270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FF"/>
                </a:solidFill>
                <a:latin typeface="Arial" charset="0"/>
              </a:rPr>
              <a:t>Indicator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– substance that changes color with respect to [H</a:t>
            </a:r>
            <a:r>
              <a:rPr lang="en-US" sz="2400" baseline="30000" dirty="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]  </a:t>
            </a:r>
            <a:endParaRPr lang="en-US" sz="2400" b="1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00200" y="323"/>
            <a:ext cx="5867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u="sng" dirty="0">
                <a:solidFill>
                  <a:prstClr val="black"/>
                </a:solidFill>
              </a:rPr>
              <a:t>pH Indicator</a:t>
            </a: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2511666" y="1779107"/>
            <a:ext cx="4125913" cy="457200"/>
            <a:chOff x="1458" y="1008"/>
            <a:chExt cx="2599" cy="288"/>
          </a:xfrm>
        </p:grpSpPr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1458" y="1008"/>
              <a:ext cx="259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HIn </a:t>
              </a:r>
              <a:r>
                <a:rPr lang="en-US" sz="200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          H</a:t>
              </a:r>
              <a:r>
                <a:rPr lang="en-US" sz="2400" baseline="30000">
                  <a:solidFill>
                    <a:srgbClr val="000000"/>
                  </a:solidFill>
                  <a:latin typeface="Arial" charset="0"/>
                </a:rPr>
                <a:t>+</a:t>
              </a: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200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>
                  <a:solidFill>
                    <a:srgbClr val="000000"/>
                  </a:solidFill>
                  <a:latin typeface="Arial" charset="0"/>
                </a:rPr>
                <a:t>)</a:t>
              </a: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 + In</a:t>
              </a:r>
              <a:r>
                <a:rPr lang="en-US" sz="2800" baseline="30000">
                  <a:solidFill>
                    <a:srgbClr val="000000"/>
                  </a:solidFill>
                  <a:latin typeface="Arial" charset="0"/>
                </a:rPr>
                <a:t>-</a:t>
              </a: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2000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sz="2000" i="1">
                  <a:solidFill>
                    <a:srgbClr val="000000"/>
                  </a:solidFill>
                  <a:latin typeface="Arial" charset="0"/>
                </a:rPr>
                <a:t>aq</a:t>
              </a:r>
              <a:r>
                <a:rPr lang="en-US" sz="2000">
                  <a:solidFill>
                    <a:srgbClr val="000000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2216" y="1104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 flipH="1">
              <a:off x="2216" y="1200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0" name="Group 14"/>
          <p:cNvGrpSpPr>
            <a:grpSpLocks/>
          </p:cNvGrpSpPr>
          <p:nvPr/>
        </p:nvGrpSpPr>
        <p:grpSpPr bwMode="auto">
          <a:xfrm>
            <a:off x="822014" y="2867513"/>
            <a:ext cx="1604963" cy="862013"/>
            <a:chOff x="1025" y="1200"/>
            <a:chExt cx="1011" cy="543"/>
          </a:xfrm>
        </p:grpSpPr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1548" y="1334"/>
              <a:ext cx="4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 10</a:t>
              </a:r>
              <a:endParaRPr lang="en-US" sz="2400" i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1025" y="1200"/>
              <a:ext cx="52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[HIn]</a:t>
              </a: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1068" y="1455"/>
              <a:ext cx="43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[In</a:t>
              </a:r>
              <a:r>
                <a:rPr lang="en-US" sz="2800" baseline="30000">
                  <a:solidFill>
                    <a:srgbClr val="000000"/>
                  </a:solidFill>
                  <a:latin typeface="Arial" charset="0"/>
                </a:rPr>
                <a:t>-</a:t>
              </a: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]</a:t>
              </a:r>
              <a:endParaRPr lang="en-US" sz="2400" i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1056" y="1488"/>
              <a:ext cx="4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2498414" y="3070713"/>
            <a:ext cx="4592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Color of </a:t>
            </a:r>
            <a:r>
              <a:rPr lang="en-US" sz="2400" dirty="0">
                <a:solidFill>
                  <a:srgbClr val="FF0000"/>
                </a:solidFill>
                <a:latin typeface="Arial" charset="0"/>
              </a:rPr>
              <a:t>acid (</a:t>
            </a:r>
            <a:r>
              <a:rPr lang="en-US" sz="2400" dirty="0" err="1">
                <a:solidFill>
                  <a:srgbClr val="FF0000"/>
                </a:solidFill>
                <a:latin typeface="Arial" charset="0"/>
              </a:rPr>
              <a:t>HIn</a:t>
            </a:r>
            <a:r>
              <a:rPr lang="en-US" sz="2400" dirty="0">
                <a:solidFill>
                  <a:srgbClr val="FF0000"/>
                </a:solidFill>
                <a:latin typeface="Arial" charset="0"/>
              </a:rPr>
              <a:t>)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 predominates</a:t>
            </a: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822014" y="3758101"/>
            <a:ext cx="1604963" cy="862012"/>
            <a:chOff x="1025" y="1200"/>
            <a:chExt cx="1011" cy="543"/>
          </a:xfrm>
        </p:grpSpPr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1548" y="1334"/>
              <a:ext cx="4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 10</a:t>
              </a:r>
              <a:endParaRPr lang="en-US" sz="2400" i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1025" y="1200"/>
              <a:ext cx="52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[HIn]</a:t>
              </a: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1068" y="1455"/>
              <a:ext cx="43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[In</a:t>
              </a:r>
              <a:r>
                <a:rPr lang="en-US" sz="2800" baseline="30000">
                  <a:solidFill>
                    <a:srgbClr val="000000"/>
                  </a:solidFill>
                  <a:latin typeface="Arial" charset="0"/>
                </a:rPr>
                <a:t>-</a:t>
              </a:r>
              <a:r>
                <a:rPr lang="en-US" sz="2400">
                  <a:solidFill>
                    <a:srgbClr val="000000"/>
                  </a:solidFill>
                  <a:latin typeface="Arial" charset="0"/>
                </a:rPr>
                <a:t>]</a:t>
              </a:r>
              <a:endParaRPr lang="en-US" sz="2400" i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>
              <a:off x="1056" y="1488"/>
              <a:ext cx="4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2498414" y="3961301"/>
            <a:ext cx="5962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Color of conjugate </a:t>
            </a:r>
            <a:r>
              <a:rPr lang="en-US" sz="2400" dirty="0">
                <a:solidFill>
                  <a:srgbClr val="7030A0"/>
                </a:solidFill>
                <a:latin typeface="Arial" charset="0"/>
              </a:rPr>
              <a:t>base (In</a:t>
            </a:r>
            <a:r>
              <a:rPr lang="en-US" sz="2800" baseline="30000" dirty="0">
                <a:solidFill>
                  <a:srgbClr val="7030A0"/>
                </a:solidFill>
                <a:latin typeface="Arial" charset="0"/>
              </a:rPr>
              <a:t>-</a:t>
            </a:r>
            <a:r>
              <a:rPr lang="en-US" sz="2400" dirty="0">
                <a:solidFill>
                  <a:srgbClr val="7030A0"/>
                </a:solidFill>
                <a:latin typeface="Arial" charset="0"/>
              </a:rPr>
              <a:t>) 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predominates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24918" y="2234146"/>
            <a:ext cx="107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Color 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99996" y="2235225"/>
            <a:ext cx="107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</a:rPr>
              <a:t>Color 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251746" y="4781590"/>
            <a:ext cx="66354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This corresponds to a change of ~2 pH units.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19862" y="5587530"/>
            <a:ext cx="84545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The key to a useful indicator for acid-base titrations is having the color change near the equivalence point.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86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85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5713" y="1544500"/>
            <a:ext cx="6629400" cy="360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72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5427010"/>
            <a:ext cx="8577263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72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386" y="9182"/>
            <a:ext cx="5864225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4AD9E6-AD42-4150-A1FB-91879393452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CD3DB0-0FF3-4218-A62F-AC9238DB178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79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3491" name="Text Placeholder 2"/>
          <p:cNvSpPr>
            <a:spLocks/>
          </p:cNvSpPr>
          <p:nvPr/>
        </p:nvSpPr>
        <p:spPr bwMode="auto">
          <a:xfrm>
            <a:off x="152400" y="762000"/>
            <a:ext cx="8807450" cy="934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2400" dirty="0">
                <a:solidFill>
                  <a:srgbClr val="000000"/>
                </a:solidFill>
              </a:rPr>
              <a:t>Which indicator or indicators would you use for the acid-base titrations here: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84" y="1904373"/>
            <a:ext cx="3877770" cy="2869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4416" y="1899001"/>
            <a:ext cx="5119584" cy="278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01761" y="5049223"/>
            <a:ext cx="75736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Near the equivalence point, the pH of the solution changes abruptly from 4 to 10. Therefore, all the indicators except </a:t>
            </a:r>
            <a:r>
              <a:rPr lang="en-US" sz="2000" dirty="0" err="1">
                <a:solidFill>
                  <a:srgbClr val="FF0000"/>
                </a:solidFill>
              </a:rPr>
              <a:t>thymol</a:t>
            </a:r>
            <a:r>
              <a:rPr lang="en-US" sz="2000" dirty="0">
                <a:solidFill>
                  <a:srgbClr val="FF0000"/>
                </a:solidFill>
              </a:rPr>
              <a:t> blue, </a:t>
            </a:r>
            <a:r>
              <a:rPr lang="en-US" sz="2000" dirty="0" err="1">
                <a:solidFill>
                  <a:srgbClr val="FF0000"/>
                </a:solidFill>
              </a:rPr>
              <a:t>bromophenol</a:t>
            </a:r>
            <a:r>
              <a:rPr lang="en-US" sz="2000" dirty="0">
                <a:solidFill>
                  <a:srgbClr val="FF0000"/>
                </a:solidFill>
              </a:rPr>
              <a:t> blue, and methyl orange are suitable for use in the titration.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Text Placeholder 2"/>
          <p:cNvSpPr>
            <a:spLocks/>
          </p:cNvSpPr>
          <p:nvPr/>
        </p:nvSpPr>
        <p:spPr bwMode="auto">
          <a:xfrm>
            <a:off x="152400" y="762000"/>
            <a:ext cx="88074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Calculate the pH of a 0.15 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solution of sodium acetate (CH</a:t>
            </a:r>
            <a:r>
              <a:rPr lang="en-US" sz="2400" baseline="-25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COONa). 	</a:t>
            </a:r>
            <a:r>
              <a:rPr lang="en-US" sz="2400" dirty="0">
                <a:latin typeface="Calibri" pitchFamily="34" charset="0"/>
              </a:rPr>
              <a:t>(K</a:t>
            </a:r>
            <a:r>
              <a:rPr lang="en-US" sz="2400" baseline="-25000" dirty="0">
                <a:latin typeface="Calibri" pitchFamily="34" charset="0"/>
              </a:rPr>
              <a:t>b</a:t>
            </a:r>
            <a:r>
              <a:rPr lang="en-US" sz="2400" dirty="0">
                <a:latin typeface="Calibri" pitchFamily="34" charset="0"/>
              </a:rPr>
              <a:t> of sodium acetate is 5.6 x 10</a:t>
            </a:r>
            <a:r>
              <a:rPr lang="en-US" sz="2400" baseline="30000" dirty="0">
                <a:latin typeface="Calibri" pitchFamily="34" charset="0"/>
              </a:rPr>
              <a:t>-10</a:t>
            </a:r>
            <a:r>
              <a:rPr lang="en-US" sz="2400" dirty="0">
                <a:latin typeface="Calibri" pitchFamily="34" charset="0"/>
              </a:rPr>
              <a:t>)</a:t>
            </a:r>
            <a:endParaRPr lang="en-US" sz="2400" baseline="30000" dirty="0"/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76225" y="1171575"/>
            <a:ext cx="19907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241697" y="1620192"/>
            <a:ext cx="26313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[CH</a:t>
            </a:r>
            <a:r>
              <a:rPr lang="en-US" sz="2400" baseline="-25000" dirty="0">
                <a:solidFill>
                  <a:srgbClr val="FF0000"/>
                </a:solidFill>
                <a:latin typeface="Calibri" pitchFamily="34" charset="0"/>
              </a:rPr>
              <a:t>3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COO</a:t>
            </a:r>
            <a:r>
              <a:rPr lang="en-US" sz="2400" baseline="30000" dirty="0">
                <a:solidFill>
                  <a:srgbClr val="FF0000"/>
                </a:solidFill>
                <a:latin typeface="Calibri" pitchFamily="34" charset="0"/>
              </a:rPr>
              <a:t>-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] = 0.15 </a:t>
            </a:r>
            <a:r>
              <a:rPr lang="en-US" sz="2400" i="1" dirty="0">
                <a:solidFill>
                  <a:srgbClr val="FF0000"/>
                </a:solidFill>
                <a:latin typeface="Calibri" pitchFamily="34" charset="0"/>
              </a:rPr>
              <a:t>M</a:t>
            </a:r>
            <a:endParaRPr 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p:graphicFrame>
        <p:nvGraphicFramePr>
          <p:cNvPr id="19" name="Group 55"/>
          <p:cNvGraphicFramePr>
            <a:graphicFrameLocks noGrp="1"/>
          </p:cNvGraphicFramePr>
          <p:nvPr/>
        </p:nvGraphicFramePr>
        <p:xfrm>
          <a:off x="66674" y="2400300"/>
          <a:ext cx="8915401" cy="1825625"/>
        </p:xfrm>
        <a:graphic>
          <a:graphicData uri="http://schemas.openxmlformats.org/drawingml/2006/table">
            <a:tbl>
              <a:tblPr/>
              <a:tblGrid>
                <a:gridCol w="1962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1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2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</a:t>
                      </a:r>
                      <a:r>
                        <a:rPr kumimoji="0" lang="en-US" sz="20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COO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(</a:t>
                      </a:r>
                      <a:r>
                        <a:rPr kumimoji="0" lang="en-US" sz="20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 H</a:t>
                      </a:r>
                      <a:r>
                        <a:rPr kumimoji="0" lang="en-US" sz="2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 (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</a:t>
                      </a:r>
                      <a:r>
                        <a:rPr kumimoji="0" lang="en-US" sz="20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COOH(</a:t>
                      </a:r>
                      <a:r>
                        <a:rPr kumimoji="0" lang="en-US" sz="20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+ OH</a:t>
                      </a:r>
                      <a:r>
                        <a:rPr kumimoji="0" 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aq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Initial (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Change (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1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1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1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Equilibrium (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1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1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" name="Picture 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2850" y="2582863"/>
            <a:ext cx="558438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2601625" y="2792383"/>
            <a:ext cx="683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0.15</a:t>
            </a:r>
            <a:endParaRPr lang="en-US" sz="2000" baseline="30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306563" y="2792383"/>
            <a:ext cx="683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0.00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64200" y="2792383"/>
            <a:ext cx="683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0.00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074807" y="3222565"/>
            <a:ext cx="4619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+</a:t>
            </a:r>
            <a:r>
              <a:rPr lang="en-US" sz="2000" i="1" dirty="0">
                <a:solidFill>
                  <a:srgbClr val="000000"/>
                </a:solidFill>
                <a:latin typeface="Arial" pitchFamily="34" charset="0"/>
              </a:rPr>
              <a:t>x</a:t>
            </a:r>
            <a:endParaRPr lang="en-US" sz="2000" i="1" baseline="30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17457" y="3222565"/>
            <a:ext cx="4619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+</a:t>
            </a:r>
            <a:r>
              <a:rPr lang="en-US" sz="2000" i="1" dirty="0">
                <a:solidFill>
                  <a:srgbClr val="000000"/>
                </a:solidFill>
                <a:latin typeface="Arial" pitchFamily="34" charset="0"/>
              </a:rPr>
              <a:t>x</a:t>
            </a:r>
            <a:endParaRPr lang="en-US" sz="2000" i="1" baseline="30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44292" y="3222565"/>
            <a:ext cx="3978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-</a:t>
            </a:r>
            <a:r>
              <a:rPr lang="en-US" sz="2000" i="1" dirty="0">
                <a:solidFill>
                  <a:srgbClr val="000000"/>
                </a:solidFill>
                <a:latin typeface="Arial" pitchFamily="34" charset="0"/>
              </a:rPr>
              <a:t>x</a:t>
            </a:r>
            <a:endParaRPr lang="en-US" sz="2000" i="1" baseline="30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601625" y="3725833"/>
            <a:ext cx="6831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0.15</a:t>
            </a:r>
            <a:endParaRPr lang="en-US" sz="2000" i="1" dirty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8100" y="2790825"/>
            <a:ext cx="90201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053297" y="3725833"/>
            <a:ext cx="12474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9.2 x 10</a:t>
            </a:r>
            <a:r>
              <a:rPr lang="en-US" sz="2000" baseline="30000" dirty="0">
                <a:solidFill>
                  <a:srgbClr val="000000"/>
                </a:solidFill>
                <a:latin typeface="Arial" pitchFamily="34" charset="0"/>
              </a:rPr>
              <a:t>-6</a:t>
            </a:r>
            <a:endParaRPr lang="en-US" sz="2000" i="1" baseline="30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701122" y="3725833"/>
            <a:ext cx="12474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9.2 x 10</a:t>
            </a:r>
            <a:r>
              <a:rPr lang="en-US" sz="2000" baseline="30000" dirty="0">
                <a:solidFill>
                  <a:srgbClr val="000000"/>
                </a:solidFill>
                <a:latin typeface="Arial" pitchFamily="34" charset="0"/>
              </a:rPr>
              <a:t>-6</a:t>
            </a:r>
            <a:endParaRPr lang="en-US" sz="2000" i="1" baseline="30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25942" y="4278283"/>
            <a:ext cx="16658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x = 9.2 x 10</a:t>
            </a:r>
            <a:r>
              <a:rPr lang="en-US" sz="2000" baseline="30000" dirty="0">
                <a:solidFill>
                  <a:srgbClr val="000000"/>
                </a:solidFill>
                <a:latin typeface="Arial" pitchFamily="34" charset="0"/>
              </a:rPr>
              <a:t>-6</a:t>
            </a:r>
            <a:endParaRPr lang="en-US" sz="2000" i="1" baseline="30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600200" y="4865537"/>
            <a:ext cx="3105150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[OH</a:t>
            </a:r>
            <a:r>
              <a:rPr lang="en-US" sz="2400" baseline="30000" dirty="0">
                <a:solidFill>
                  <a:srgbClr val="000000"/>
                </a:solidFill>
                <a:latin typeface="Calibri" pitchFamily="34" charset="0"/>
              </a:rPr>
              <a:t>-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] = 9.2 x 10</a:t>
            </a:r>
            <a:r>
              <a:rPr lang="en-US" sz="2400" baseline="30000" dirty="0">
                <a:solidFill>
                  <a:srgbClr val="000000"/>
                </a:solidFill>
                <a:latin typeface="Calibri" pitchFamily="34" charset="0"/>
              </a:rPr>
              <a:t>-6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</a:rPr>
              <a:t>M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sz="2400" dirty="0" err="1">
                <a:solidFill>
                  <a:srgbClr val="000000"/>
                </a:solidFill>
                <a:latin typeface="Calibri" pitchFamily="34" charset="0"/>
              </a:rPr>
              <a:t>pOH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 = -log (9.2 x 10</a:t>
            </a:r>
            <a:r>
              <a:rPr lang="en-US" sz="2400" baseline="30000" dirty="0">
                <a:solidFill>
                  <a:srgbClr val="000000"/>
                </a:solidFill>
                <a:latin typeface="Calibri" pitchFamily="34" charset="0"/>
              </a:rPr>
              <a:t>-6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)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sz="2400" dirty="0" err="1">
                <a:solidFill>
                  <a:srgbClr val="000000"/>
                </a:solidFill>
                <a:latin typeface="Calibri" pitchFamily="34" charset="0"/>
              </a:rPr>
              <a:t>pOH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 = 5.04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397183" y="4908522"/>
            <a:ext cx="2484120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pH  =  14.00 - 5.04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pH  =  8.96    </a:t>
            </a:r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3B01D-D3F5-47D2-A20B-7AA1EEC583B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Text Placeholder 2"/>
          <p:cNvSpPr>
            <a:spLocks/>
          </p:cNvSpPr>
          <p:nvPr/>
        </p:nvSpPr>
        <p:spPr bwMode="auto">
          <a:xfrm>
            <a:off x="152400" y="762000"/>
            <a:ext cx="8807450" cy="934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2400" dirty="0">
                <a:solidFill>
                  <a:srgbClr val="000000"/>
                </a:solidFill>
              </a:rPr>
              <a:t>Which indicator or indicators would you use for the acid-base titrations here: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1734" y="1590262"/>
            <a:ext cx="5528781" cy="406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762005" y="5844343"/>
            <a:ext cx="75736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All the indicators except </a:t>
            </a:r>
            <a:r>
              <a:rPr lang="en-US" sz="2000" dirty="0" err="1">
                <a:solidFill>
                  <a:srgbClr val="FF0000"/>
                </a:solidFill>
              </a:rPr>
              <a:t>thymol</a:t>
            </a:r>
            <a:r>
              <a:rPr lang="en-US" sz="2000" dirty="0">
                <a:solidFill>
                  <a:srgbClr val="FF0000"/>
                </a:solidFill>
              </a:rPr>
              <a:t> blue, </a:t>
            </a:r>
            <a:r>
              <a:rPr lang="en-US" sz="2000" dirty="0" err="1">
                <a:solidFill>
                  <a:srgbClr val="FF0000"/>
                </a:solidFill>
              </a:rPr>
              <a:t>bromophenol</a:t>
            </a:r>
            <a:r>
              <a:rPr lang="en-US" sz="2000" dirty="0">
                <a:solidFill>
                  <a:srgbClr val="FF0000"/>
                </a:solidFill>
              </a:rPr>
              <a:t> blue, and methyl orange are suitable for use in the titration.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27BE07-A17A-4459-8BE7-435C9BFA35B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80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185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CD3DB0-0FF3-4218-A62F-AC9238DB178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81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3491" name="Text Placeholder 2"/>
          <p:cNvSpPr>
            <a:spLocks/>
          </p:cNvSpPr>
          <p:nvPr/>
        </p:nvSpPr>
        <p:spPr bwMode="auto">
          <a:xfrm>
            <a:off x="152400" y="762000"/>
            <a:ext cx="8807450" cy="934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 sz="2400" dirty="0">
                <a:solidFill>
                  <a:srgbClr val="000000"/>
                </a:solidFill>
              </a:rPr>
              <a:t>Which indicator or indicators would you use for the acid-base titrations here: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en-US" sz="2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7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4416" y="1899001"/>
            <a:ext cx="5119584" cy="278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96965" y="5049223"/>
            <a:ext cx="81580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Here the steep portion covers the pH range between 7 and 10; therefore, the suitable indicators are cresol red and phenolphthalein.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896" y="1971847"/>
            <a:ext cx="3793649" cy="2722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9428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1154" name="Picture 2" descr="http://upload.wikimedia.org/wikipedia/commons/0/05/Acid-base-indicator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313" y="185530"/>
            <a:ext cx="1503500" cy="667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1156" name="Picture 4" descr="http://www.techknow.org.uk/wiki/images/3/3f/PH_indicator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322" y="185530"/>
            <a:ext cx="3912842" cy="348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1158" name="Picture 6" descr="http://isite.lps.org/sputnam/LHS_IB/IBChemistry/UNIT10AcidBase/Indicators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059" y="3898852"/>
            <a:ext cx="3585368" cy="268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59C455-98E1-4D9E-93A7-918864A32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968582-0CB3-4DDF-9F89-5D2A79101D85}"/>
              </a:ext>
            </a:extLst>
          </p:cNvPr>
          <p:cNvSpPr txBox="1"/>
          <p:nvPr/>
        </p:nvSpPr>
        <p:spPr>
          <a:xfrm>
            <a:off x="2464904" y="2299252"/>
            <a:ext cx="4088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CH 4, Review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7FA28C-B1F0-4611-958D-0657CE54A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76" y="136525"/>
            <a:ext cx="7059359" cy="6425062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15AD42F-48B4-4940-921A-1065340D9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1056" y="4903324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55C52A0-64D3-4080-B688-1D0A52CC7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6765" y="5116761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158D4A5-2E4F-4098-A8E7-5F0BF7C5B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4713" y="5341420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227D2FC-2B24-43F8-92A5-B1B35B20E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016" y="5565417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ABC739B-7B85-4A7E-9AD5-587971D1C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4308" y="5801976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01D9D4B3-7710-43B7-801E-C80135F42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6470" y="5981592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B26B5F4-CBE1-43B2-940E-BD3FE6AFD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2856" y="6248923"/>
            <a:ext cx="215215" cy="2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1078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342397" y="1027113"/>
            <a:ext cx="8753475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u="sng" dirty="0">
                <a:solidFill>
                  <a:srgbClr val="3333CC"/>
                </a:solidFill>
                <a:latin typeface="Arial" pitchFamily="34" charset="0"/>
              </a:rPr>
              <a:t>Acidic Salts</a:t>
            </a:r>
            <a:r>
              <a:rPr lang="en-US" sz="2400" b="1" u="sng" baseline="30000" dirty="0">
                <a:solidFill>
                  <a:srgbClr val="3333CC"/>
                </a:solidFill>
                <a:latin typeface="Arial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decrease the pH (generate more H</a:t>
            </a:r>
            <a:r>
              <a:rPr lang="en-US" sz="2400" baseline="30000" dirty="0">
                <a:solidFill>
                  <a:srgbClr val="000000"/>
                </a:solidFill>
                <a:latin typeface="Arial" pitchFamily="34" charset="0"/>
              </a:rPr>
              <a:t>+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).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u="sng" dirty="0">
                <a:solidFill>
                  <a:srgbClr val="3333CC"/>
                </a:solidFill>
                <a:latin typeface="Arial" pitchFamily="34" charset="0"/>
              </a:rPr>
              <a:t>Neutral salts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no change in pH ([H</a:t>
            </a:r>
            <a:r>
              <a:rPr lang="en-US" sz="2400" baseline="30000" dirty="0">
                <a:solidFill>
                  <a:srgbClr val="000000"/>
                </a:solidFill>
                <a:latin typeface="Arial" pitchFamily="34" charset="0"/>
              </a:rPr>
              <a:t>+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] and [OH</a:t>
            </a:r>
            <a:r>
              <a:rPr lang="en-US" sz="2400" baseline="30000" dirty="0">
                <a:solidFill>
                  <a:srgbClr val="000000"/>
                </a:solidFill>
                <a:latin typeface="Arial" pitchFamily="34" charset="0"/>
              </a:rPr>
              <a:t>-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] stay the same).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u="sng" dirty="0">
                <a:solidFill>
                  <a:srgbClr val="3333CC"/>
                </a:solidFill>
                <a:latin typeface="Arial" pitchFamily="34" charset="0"/>
              </a:rPr>
              <a:t>Basic salts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increase the pH (generate more OH</a:t>
            </a:r>
            <a:r>
              <a:rPr lang="en-US" sz="2400" baseline="30000" dirty="0">
                <a:solidFill>
                  <a:srgbClr val="000000"/>
                </a:solidFill>
                <a:latin typeface="Arial" pitchFamily="34" charset="0"/>
              </a:rPr>
              <a:t>-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).</a:t>
            </a:r>
            <a:endParaRPr lang="en-US" sz="2400" b="1" u="sng" dirty="0">
              <a:solidFill>
                <a:srgbClr val="3333CC"/>
              </a:solidFill>
              <a:latin typeface="Arial" pitchFamily="34" charset="0"/>
            </a:endParaRP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565150" y="2919413"/>
            <a:ext cx="2217738" cy="2466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sz="2400" dirty="0" err="1">
                <a:solidFill>
                  <a:srgbClr val="000000"/>
                </a:solidFill>
                <a:latin typeface="Arial" pitchFamily="34" charset="0"/>
              </a:rPr>
              <a:t>NaCl</a:t>
            </a: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  <a:p>
            <a:pPr marL="457200" indent="-457200" fontAlgn="base">
              <a:spcBef>
                <a:spcPct val="5000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  <a:p>
            <a:pPr marL="457200" indent="-457200" fontAlgn="base">
              <a:spcBef>
                <a:spcPct val="50000"/>
              </a:spcBef>
              <a:spcAft>
                <a:spcPct val="0"/>
              </a:spcAft>
              <a:buFontTx/>
              <a:buAutoNum type="arabicPeriod" startAt="2"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NaC</a:t>
            </a:r>
            <a:r>
              <a:rPr lang="en-US" sz="2400" baseline="-25000" dirty="0">
                <a:solidFill>
                  <a:srgbClr val="000000"/>
                </a:solidFill>
                <a:latin typeface="Arial" pitchFamily="34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H</a:t>
            </a:r>
            <a:r>
              <a:rPr lang="en-US" sz="2400" baseline="-25000" dirty="0">
                <a:solidFill>
                  <a:srgbClr val="000000"/>
                </a:solidFill>
                <a:latin typeface="Arial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O</a:t>
            </a:r>
            <a:r>
              <a:rPr lang="en-US" sz="2400" baseline="-25000" dirty="0">
                <a:solidFill>
                  <a:srgbClr val="000000"/>
                </a:solidFill>
                <a:latin typeface="Arial" pitchFamily="34" charset="0"/>
              </a:rPr>
              <a:t>2</a:t>
            </a:r>
          </a:p>
          <a:p>
            <a:pPr marL="457200" indent="-457200" fontAlgn="base">
              <a:spcBef>
                <a:spcPct val="50000"/>
              </a:spcBef>
              <a:spcAft>
                <a:spcPct val="0"/>
              </a:spcAft>
            </a:pPr>
            <a:endParaRPr lang="en-US" sz="2400" baseline="-25000" dirty="0">
              <a:solidFill>
                <a:srgbClr val="000000"/>
              </a:solidFill>
              <a:latin typeface="Arial" pitchFamily="34" charset="0"/>
            </a:endParaRPr>
          </a:p>
          <a:p>
            <a:pPr marL="457200" indent="-457200" fontAlgn="base">
              <a:spcBef>
                <a:spcPct val="50000"/>
              </a:spcBef>
              <a:spcAft>
                <a:spcPct val="0"/>
              </a:spcAft>
              <a:buFontTx/>
              <a:buAutoNum type="arabicPeriod" startAt="3"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NH</a:t>
            </a:r>
            <a:r>
              <a:rPr lang="en-US" sz="2400" baseline="-25000" dirty="0">
                <a:solidFill>
                  <a:srgbClr val="000000"/>
                </a:solidFill>
                <a:latin typeface="Arial" pitchFamily="34" charset="0"/>
              </a:rPr>
              <a:t>4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Cl</a:t>
            </a:r>
          </a:p>
        </p:txBody>
      </p:sp>
      <p:sp>
        <p:nvSpPr>
          <p:cNvPr id="59406" name="Text Box 14"/>
          <p:cNvSpPr txBox="1">
            <a:spLocks noChangeArrowheads="1"/>
          </p:cNvSpPr>
          <p:nvPr/>
        </p:nvSpPr>
        <p:spPr bwMode="auto">
          <a:xfrm>
            <a:off x="1063625" y="4411894"/>
            <a:ext cx="162560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  <a:latin typeface="Arial" pitchFamily="34" charset="0"/>
              </a:rPr>
              <a:t>basic salt</a:t>
            </a:r>
          </a:p>
        </p:txBody>
      </p:sp>
      <p:sp>
        <p:nvSpPr>
          <p:cNvPr id="59407" name="Text Box 15"/>
          <p:cNvSpPr txBox="1">
            <a:spLocks noChangeArrowheads="1"/>
          </p:cNvSpPr>
          <p:nvPr/>
        </p:nvSpPr>
        <p:spPr bwMode="auto">
          <a:xfrm>
            <a:off x="919163" y="3372485"/>
            <a:ext cx="1538287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  <a:latin typeface="Arial" pitchFamily="34" charset="0"/>
              </a:rPr>
              <a:t>neutral salt</a:t>
            </a:r>
          </a:p>
        </p:txBody>
      </p:sp>
      <p:sp>
        <p:nvSpPr>
          <p:cNvPr id="59417" name="Text Box 25"/>
          <p:cNvSpPr txBox="1">
            <a:spLocks noChangeArrowheads="1"/>
          </p:cNvSpPr>
          <p:nvPr/>
        </p:nvSpPr>
        <p:spPr bwMode="auto">
          <a:xfrm>
            <a:off x="982663" y="5347653"/>
            <a:ext cx="166846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  <a:latin typeface="Arial" pitchFamily="34" charset="0"/>
              </a:rPr>
              <a:t>acidic salt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1457325" y="-7932"/>
            <a:ext cx="62293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u="sng" kern="0" dirty="0">
                <a:solidFill>
                  <a:sysClr val="windowText" lastClr="000000"/>
                </a:solidFill>
                <a:latin typeface="Calibri"/>
                <a:ea typeface="+mj-ea"/>
                <a:cs typeface="+mj-cs"/>
              </a:rPr>
              <a:t>Acidic and Basic Salts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363416" y="2967609"/>
            <a:ext cx="40046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 err="1">
                <a:latin typeface="Calibri" pitchFamily="34" charset="0"/>
                <a:cs typeface="Times New Roman" pitchFamily="18" charset="0"/>
              </a:rPr>
              <a:t>NaCl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(</a:t>
            </a:r>
            <a:r>
              <a:rPr lang="en-US" sz="2400" kern="0" dirty="0" err="1">
                <a:latin typeface="Calibri" pitchFamily="34" charset="0"/>
                <a:cs typeface="Times New Roman" pitchFamily="18" charset="0"/>
              </a:rPr>
              <a:t>aq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)  </a:t>
            </a:r>
            <a:r>
              <a:rPr lang="en-US" sz="2400" kern="0" dirty="0">
                <a:latin typeface="Calibri" pitchFamily="34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24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  Na</a:t>
            </a:r>
            <a:r>
              <a:rPr lang="en-US" sz="2400" kern="0" baseline="30000" dirty="0">
                <a:latin typeface="Calibri" pitchFamily="34" charset="0"/>
                <a:cs typeface="Times New Roman" pitchFamily="18" charset="0"/>
              </a:rPr>
              <a:t>+</a:t>
            </a:r>
            <a:r>
              <a:rPr lang="en-US" sz="24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400" kern="0" dirty="0" err="1"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lang="en-US" sz="24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)  +  </a:t>
            </a:r>
            <a:r>
              <a:rPr lang="en-US" sz="2400" kern="0" dirty="0" err="1">
                <a:latin typeface="Calibri" pitchFamily="34" charset="0"/>
                <a:cs typeface="Times New Roman" pitchFamily="18" charset="0"/>
                <a:sym typeface="Wingdings" pitchFamily="2" charset="2"/>
              </a:rPr>
              <a:t>Cl</a:t>
            </a:r>
            <a:r>
              <a:rPr lang="en-US" sz="2400" kern="0" baseline="36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-</a:t>
            </a:r>
            <a:r>
              <a:rPr lang="en-US" sz="24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400" kern="0" dirty="0" err="1"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lang="en-US" sz="24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)</a:t>
            </a:r>
            <a:endParaRPr lang="en-US" sz="24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3046932" y="3891715"/>
            <a:ext cx="6602412" cy="548502"/>
            <a:chOff x="2926612" y="3867651"/>
            <a:chExt cx="6602412" cy="548502"/>
          </a:xfrm>
        </p:grpSpPr>
        <p:sp>
          <p:nvSpPr>
            <p:cNvPr id="29" name="Text Box 13"/>
            <p:cNvSpPr txBox="1">
              <a:spLocks noChangeArrowheads="1"/>
            </p:cNvSpPr>
            <p:nvPr/>
          </p:nvSpPr>
          <p:spPr bwMode="auto">
            <a:xfrm>
              <a:off x="2926612" y="4016043"/>
              <a:ext cx="660241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Arial" pitchFamily="34" charset="0"/>
                </a:rPr>
                <a:t>CH</a:t>
              </a:r>
              <a:r>
                <a:rPr lang="en-US" sz="2000" baseline="-25000" dirty="0">
                  <a:solidFill>
                    <a:srgbClr val="000000"/>
                  </a:solidFill>
                  <a:latin typeface="Arial" pitchFamily="34" charset="0"/>
                </a:rPr>
                <a:t>3</a:t>
              </a:r>
              <a:r>
                <a:rPr lang="en-US" sz="2000" dirty="0">
                  <a:solidFill>
                    <a:srgbClr val="000000"/>
                  </a:solidFill>
                  <a:latin typeface="Arial" pitchFamily="34" charset="0"/>
                </a:rPr>
                <a:t>COONa (</a:t>
              </a:r>
              <a:r>
                <a:rPr lang="en-US" sz="2000" i="1" dirty="0">
                  <a:solidFill>
                    <a:srgbClr val="000000"/>
                  </a:solidFill>
                  <a:latin typeface="Arial" pitchFamily="34" charset="0"/>
                </a:rPr>
                <a:t>s</a:t>
              </a:r>
              <a:r>
                <a:rPr lang="en-US" sz="2000" dirty="0">
                  <a:solidFill>
                    <a:srgbClr val="000000"/>
                  </a:solidFill>
                  <a:latin typeface="Arial" pitchFamily="34" charset="0"/>
                </a:rPr>
                <a:t>)</a:t>
              </a:r>
              <a:r>
                <a:rPr lang="en-US" sz="2000" dirty="0">
                  <a:solidFill>
                    <a:srgbClr val="000000"/>
                  </a:solidFill>
                </a:rPr>
                <a:t>               </a:t>
              </a:r>
              <a:r>
                <a:rPr lang="en-US" sz="2000" dirty="0">
                  <a:solidFill>
                    <a:srgbClr val="000000"/>
                  </a:solidFill>
                  <a:latin typeface="Arial" pitchFamily="34" charset="0"/>
                </a:rPr>
                <a:t>Na</a:t>
              </a:r>
              <a:r>
                <a:rPr lang="en-US" sz="2000" baseline="30000" dirty="0">
                  <a:solidFill>
                    <a:srgbClr val="000000"/>
                  </a:solidFill>
                  <a:latin typeface="Arial" pitchFamily="34" charset="0"/>
                </a:rPr>
                <a:t>+</a:t>
              </a:r>
              <a:r>
                <a:rPr lang="en-US" sz="2000" dirty="0">
                  <a:solidFill>
                    <a:srgbClr val="000000"/>
                  </a:solidFill>
                  <a:latin typeface="Arial" pitchFamily="34" charset="0"/>
                </a:rPr>
                <a:t> (</a:t>
              </a:r>
              <a:r>
                <a:rPr lang="en-US" sz="2000" i="1" dirty="0" err="1">
                  <a:solidFill>
                    <a:srgbClr val="000000"/>
                  </a:solidFill>
                  <a:latin typeface="Arial" pitchFamily="34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pitchFamily="34" charset="0"/>
                </a:rPr>
                <a:t>) + CH</a:t>
              </a:r>
              <a:r>
                <a:rPr lang="en-US" sz="2000" baseline="-25000" dirty="0">
                  <a:solidFill>
                    <a:srgbClr val="000000"/>
                  </a:solidFill>
                  <a:latin typeface="Arial" pitchFamily="34" charset="0"/>
                </a:rPr>
                <a:t>3</a:t>
              </a:r>
              <a:r>
                <a:rPr lang="en-US" sz="2000" dirty="0">
                  <a:solidFill>
                    <a:srgbClr val="000000"/>
                  </a:solidFill>
                  <a:latin typeface="Arial" pitchFamily="34" charset="0"/>
                </a:rPr>
                <a:t>COO</a:t>
              </a:r>
              <a:r>
                <a:rPr lang="en-US" sz="2000" baseline="30000" dirty="0">
                  <a:solidFill>
                    <a:srgbClr val="000000"/>
                  </a:solidFill>
                  <a:latin typeface="Arial" pitchFamily="34" charset="0"/>
                </a:rPr>
                <a:t>-</a:t>
              </a:r>
              <a:r>
                <a:rPr lang="en-US" sz="2000" dirty="0">
                  <a:solidFill>
                    <a:srgbClr val="000000"/>
                  </a:solidFill>
                  <a:latin typeface="Arial" pitchFamily="34" charset="0"/>
                </a:rPr>
                <a:t> (</a:t>
              </a:r>
              <a:r>
                <a:rPr lang="en-US" sz="2000" i="1" dirty="0" err="1">
                  <a:solidFill>
                    <a:srgbClr val="000000"/>
                  </a:solidFill>
                  <a:latin typeface="Arial" pitchFamily="34" charset="0"/>
                </a:rPr>
                <a:t>aq</a:t>
              </a:r>
              <a:r>
                <a:rPr lang="en-US" sz="2000" dirty="0">
                  <a:solidFill>
                    <a:srgbClr val="000000"/>
                  </a:solidFill>
                  <a:latin typeface="Arial" pitchFamily="34" charset="0"/>
                </a:rPr>
                <a:t>)</a:t>
              </a:r>
            </a:p>
          </p:txBody>
        </p:sp>
        <p:sp>
          <p:nvSpPr>
            <p:cNvPr id="30" name="Line 14"/>
            <p:cNvSpPr>
              <a:spLocks noChangeShapeType="1"/>
            </p:cNvSpPr>
            <p:nvPr/>
          </p:nvSpPr>
          <p:spPr bwMode="auto">
            <a:xfrm>
              <a:off x="4827587" y="4248651"/>
              <a:ext cx="7747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1" name="Text Box 15"/>
            <p:cNvSpPr txBox="1">
              <a:spLocks noChangeArrowheads="1"/>
            </p:cNvSpPr>
            <p:nvPr/>
          </p:nvSpPr>
          <p:spPr bwMode="auto">
            <a:xfrm>
              <a:off x="4827587" y="3867651"/>
              <a:ext cx="6572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  <a:latin typeface="Arial" pitchFamily="34" charset="0"/>
                </a:rPr>
                <a:t>H</a:t>
              </a:r>
              <a:r>
                <a:rPr lang="en-US" sz="2000" baseline="-25000">
                  <a:solidFill>
                    <a:srgbClr val="000000"/>
                  </a:solidFill>
                  <a:latin typeface="Arial" pitchFamily="34" charset="0"/>
                </a:rPr>
                <a:t>2</a:t>
              </a:r>
              <a:r>
                <a:rPr lang="en-US" sz="2000">
                  <a:solidFill>
                    <a:srgbClr val="000000"/>
                  </a:solidFill>
                  <a:latin typeface="Arial" pitchFamily="34" charset="0"/>
                </a:rPr>
                <a:t>O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3285860" y="4976882"/>
            <a:ext cx="4916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NH</a:t>
            </a:r>
            <a:r>
              <a:rPr lang="en-US" sz="2400" kern="0" baseline="-25000" dirty="0">
                <a:latin typeface="Calibri" pitchFamily="34" charset="0"/>
                <a:cs typeface="Times New Roman" pitchFamily="18" charset="0"/>
              </a:rPr>
              <a:t>4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NO</a:t>
            </a:r>
            <a:r>
              <a:rPr lang="en-US" sz="2400" kern="0" baseline="-25000" dirty="0">
                <a:latin typeface="Calibri" pitchFamily="34" charset="0"/>
                <a:cs typeface="Times New Roman" pitchFamily="18" charset="0"/>
              </a:rPr>
              <a:t>3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 (</a:t>
            </a:r>
            <a:r>
              <a:rPr lang="en-US" sz="2400" kern="0" dirty="0" err="1">
                <a:latin typeface="Calibri" pitchFamily="34" charset="0"/>
                <a:cs typeface="Times New Roman" pitchFamily="18" charset="0"/>
              </a:rPr>
              <a:t>aq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)  </a:t>
            </a:r>
            <a:r>
              <a:rPr lang="en-US" sz="2400" kern="0" dirty="0">
                <a:latin typeface="Calibri" pitchFamily="34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24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  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NH</a:t>
            </a:r>
            <a:r>
              <a:rPr lang="en-US" sz="2400" kern="0" baseline="-25000" dirty="0">
                <a:latin typeface="Calibri" pitchFamily="34" charset="0"/>
                <a:cs typeface="Times New Roman" pitchFamily="18" charset="0"/>
              </a:rPr>
              <a:t>4</a:t>
            </a:r>
            <a:r>
              <a:rPr lang="en-US" sz="2400" kern="0" baseline="30000" dirty="0">
                <a:latin typeface="Calibri" pitchFamily="34" charset="0"/>
                <a:cs typeface="Times New Roman" pitchFamily="18" charset="0"/>
              </a:rPr>
              <a:t>+</a:t>
            </a:r>
            <a:r>
              <a:rPr lang="en-US" sz="24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400" kern="0" dirty="0" err="1"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lang="en-US" sz="24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)  +  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NO</a:t>
            </a:r>
            <a:r>
              <a:rPr lang="en-US" sz="2400" kern="0" baseline="-25000" dirty="0">
                <a:latin typeface="Calibri" pitchFamily="34" charset="0"/>
                <a:cs typeface="Times New Roman" pitchFamily="18" charset="0"/>
              </a:rPr>
              <a:t>3</a:t>
            </a:r>
            <a:r>
              <a:rPr lang="en-US" sz="2400" kern="0" baseline="3600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-</a:t>
            </a:r>
            <a:r>
              <a:rPr lang="en-US" sz="24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400" kern="0" dirty="0" err="1">
                <a:latin typeface="Calibri" pitchFamily="34" charset="0"/>
                <a:cs typeface="Times New Roman" pitchFamily="18" charset="0"/>
                <a:sym typeface="Wingdings" pitchFamily="2" charset="2"/>
              </a:rPr>
              <a:t>aq</a:t>
            </a:r>
            <a:r>
              <a:rPr lang="en-US" sz="2400" kern="0" dirty="0">
                <a:latin typeface="Calibri" pitchFamily="34" charset="0"/>
                <a:cs typeface="Times New Roman" pitchFamily="18" charset="0"/>
                <a:sym typeface="Wingdings" pitchFamily="2" charset="2"/>
              </a:rPr>
              <a:t>)</a:t>
            </a:r>
            <a:endParaRPr lang="en-US" sz="2400" dirty="0"/>
          </a:p>
        </p:txBody>
      </p:sp>
      <p:sp>
        <p:nvSpPr>
          <p:cNvPr id="34" name="Text Box 24"/>
          <p:cNvSpPr txBox="1">
            <a:spLocks noChangeArrowheads="1"/>
          </p:cNvSpPr>
          <p:nvPr/>
        </p:nvSpPr>
        <p:spPr bwMode="auto">
          <a:xfrm>
            <a:off x="7052672" y="4396541"/>
            <a:ext cx="1044575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FF0000"/>
                </a:solidFill>
                <a:latin typeface="Arial" pitchFamily="34" charset="0"/>
              </a:rPr>
              <a:t>w.b</a:t>
            </a:r>
            <a:r>
              <a:rPr lang="en-US" sz="1400" b="1" dirty="0">
                <a:solidFill>
                  <a:srgbClr val="FF0000"/>
                </a:solidFill>
                <a:latin typeface="Arial" pitchFamily="34" charset="0"/>
              </a:rPr>
              <a:t>.</a:t>
            </a:r>
          </a:p>
        </p:txBody>
      </p:sp>
      <p:sp>
        <p:nvSpPr>
          <p:cNvPr id="35" name="Text Box 24"/>
          <p:cNvSpPr txBox="1">
            <a:spLocks noChangeArrowheads="1"/>
          </p:cNvSpPr>
          <p:nvPr/>
        </p:nvSpPr>
        <p:spPr bwMode="auto">
          <a:xfrm>
            <a:off x="5713170" y="5355058"/>
            <a:ext cx="603413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 err="1">
                <a:solidFill>
                  <a:srgbClr val="FF0000"/>
                </a:solidFill>
                <a:latin typeface="Arial" pitchFamily="34" charset="0"/>
              </a:rPr>
              <a:t>w.a</a:t>
            </a:r>
            <a:r>
              <a:rPr lang="en-US" sz="1400" b="1" dirty="0">
                <a:solidFill>
                  <a:srgbClr val="FF0000"/>
                </a:solidFill>
                <a:latin typeface="Arial" pitchFamily="34" charset="0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xample">
  <a:themeElements>
    <a:clrScheme name="Exampl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Exam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ampl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Example">
  <a:themeElements>
    <a:clrScheme name="Exampl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Exam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ampl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Example">
  <a:themeElements>
    <a:clrScheme name="Exampl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Exam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xampl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1_Examp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Radial">
  <a:themeElements>
    <a:clrScheme name="Radial 13">
      <a:dk1>
        <a:srgbClr val="000000"/>
      </a:dk1>
      <a:lt1>
        <a:srgbClr val="FFFFFF"/>
      </a:lt1>
      <a:dk2>
        <a:srgbClr val="FFFFFF"/>
      </a:dk2>
      <a:lt2>
        <a:srgbClr val="DC7004"/>
      </a:lt2>
      <a:accent1>
        <a:srgbClr val="99CCFF"/>
      </a:accent1>
      <a:accent2>
        <a:srgbClr val="9999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8A8AE7"/>
      </a:accent6>
      <a:hlink>
        <a:srgbClr val="996666"/>
      </a:hlink>
      <a:folHlink>
        <a:srgbClr val="3333FF"/>
      </a:folHlink>
    </a:clrScheme>
    <a:fontScheme name="Rad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adial 1">
        <a:dk1>
          <a:srgbClr val="000000"/>
        </a:dk1>
        <a:lt1>
          <a:srgbClr val="FFFFFF"/>
        </a:lt1>
        <a:dk2>
          <a:srgbClr val="FFFFFF"/>
        </a:dk2>
        <a:lt2>
          <a:srgbClr val="669999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2">
        <a:dk1>
          <a:srgbClr val="000000"/>
        </a:dk1>
        <a:lt1>
          <a:srgbClr val="FFFFFF"/>
        </a:lt1>
        <a:dk2>
          <a:srgbClr val="FFFFFF"/>
        </a:dk2>
        <a:lt2>
          <a:srgbClr val="817F3F"/>
        </a:lt2>
        <a:accent1>
          <a:srgbClr val="FFCC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8A00"/>
        </a:accent6>
        <a:hlink>
          <a:srgbClr val="996666"/>
        </a:hlink>
        <a:folHlink>
          <a:srgbClr val="C945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3">
        <a:dk1>
          <a:srgbClr val="CC6600"/>
        </a:dk1>
        <a:lt1>
          <a:srgbClr val="FFFFFF"/>
        </a:lt1>
        <a:dk2>
          <a:srgbClr val="800000"/>
        </a:dk2>
        <a:lt2>
          <a:srgbClr val="FFFFFF"/>
        </a:lt2>
        <a:accent1>
          <a:srgbClr val="FF6600"/>
        </a:accent1>
        <a:accent2>
          <a:srgbClr val="33CCCC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2DB9B9"/>
        </a:accent6>
        <a:hlink>
          <a:srgbClr val="99FF3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4">
        <a:dk1>
          <a:srgbClr val="993300"/>
        </a:dk1>
        <a:lt1>
          <a:srgbClr val="FFFFFF"/>
        </a:lt1>
        <a:dk2>
          <a:srgbClr val="431A01"/>
        </a:dk2>
        <a:lt2>
          <a:srgbClr val="FFFFFF"/>
        </a:lt2>
        <a:accent1>
          <a:srgbClr val="FFCC00"/>
        </a:accent1>
        <a:accent2>
          <a:srgbClr val="FF9966"/>
        </a:accent2>
        <a:accent3>
          <a:srgbClr val="B0ABAA"/>
        </a:accent3>
        <a:accent4>
          <a:srgbClr val="DADADA"/>
        </a:accent4>
        <a:accent5>
          <a:srgbClr val="FFE2AA"/>
        </a:accent5>
        <a:accent6>
          <a:srgbClr val="E78A5C"/>
        </a:accent6>
        <a:hlink>
          <a:srgbClr val="FF66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5">
        <a:dk1>
          <a:srgbClr val="75878B"/>
        </a:dk1>
        <a:lt1>
          <a:srgbClr val="FFFFFF"/>
        </a:lt1>
        <a:dk2>
          <a:srgbClr val="260000"/>
        </a:dk2>
        <a:lt2>
          <a:srgbClr val="FFFFFF"/>
        </a:lt2>
        <a:accent1>
          <a:srgbClr val="0099CC"/>
        </a:accent1>
        <a:accent2>
          <a:srgbClr val="FF3300"/>
        </a:accent2>
        <a:accent3>
          <a:srgbClr val="ACAAAA"/>
        </a:accent3>
        <a:accent4>
          <a:srgbClr val="DADADA"/>
        </a:accent4>
        <a:accent5>
          <a:srgbClr val="AACAE2"/>
        </a:accent5>
        <a:accent6>
          <a:srgbClr val="E72D00"/>
        </a:accent6>
        <a:hlink>
          <a:srgbClr val="FFCC00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6">
        <a:dk1>
          <a:srgbClr val="666699"/>
        </a:dk1>
        <a:lt1>
          <a:srgbClr val="FFFFFF"/>
        </a:lt1>
        <a:dk2>
          <a:srgbClr val="000000"/>
        </a:dk2>
        <a:lt2>
          <a:srgbClr val="FFFFFF"/>
        </a:lt2>
        <a:accent1>
          <a:srgbClr val="9966FF"/>
        </a:accent1>
        <a:accent2>
          <a:srgbClr val="99CCFF"/>
        </a:accent2>
        <a:accent3>
          <a:srgbClr val="AAAAAA"/>
        </a:accent3>
        <a:accent4>
          <a:srgbClr val="DADADA"/>
        </a:accent4>
        <a:accent5>
          <a:srgbClr val="CAB8FF"/>
        </a:accent5>
        <a:accent6>
          <a:srgbClr val="8AB9E7"/>
        </a:accent6>
        <a:hlink>
          <a:srgbClr val="FFFF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7">
        <a:dk1>
          <a:srgbClr val="666699"/>
        </a:dk1>
        <a:lt1>
          <a:srgbClr val="FFFFFF"/>
        </a:lt1>
        <a:dk2>
          <a:srgbClr val="2A2A40"/>
        </a:dk2>
        <a:lt2>
          <a:srgbClr val="FFFFFF"/>
        </a:lt2>
        <a:accent1>
          <a:srgbClr val="006699"/>
        </a:accent1>
        <a:accent2>
          <a:srgbClr val="CC9900"/>
        </a:accent2>
        <a:accent3>
          <a:srgbClr val="ACACAF"/>
        </a:accent3>
        <a:accent4>
          <a:srgbClr val="DADADA"/>
        </a:accent4>
        <a:accent5>
          <a:srgbClr val="AAB8CA"/>
        </a:accent5>
        <a:accent6>
          <a:srgbClr val="B98A00"/>
        </a:accent6>
        <a:hlink>
          <a:srgbClr val="CC6600"/>
        </a:hlink>
        <a:folHlink>
          <a:srgbClr val="6C94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8">
        <a:dk1>
          <a:srgbClr val="BECBD8"/>
        </a:dk1>
        <a:lt1>
          <a:srgbClr val="FFFFFF"/>
        </a:lt1>
        <a:dk2>
          <a:srgbClr val="2B335B"/>
        </a:dk2>
        <a:lt2>
          <a:srgbClr val="FFFFFF"/>
        </a:lt2>
        <a:accent1>
          <a:srgbClr val="0099CC"/>
        </a:accent1>
        <a:accent2>
          <a:srgbClr val="B5DBE3"/>
        </a:accent2>
        <a:accent3>
          <a:srgbClr val="ACADB5"/>
        </a:accent3>
        <a:accent4>
          <a:srgbClr val="DADADA"/>
        </a:accent4>
        <a:accent5>
          <a:srgbClr val="AACAE2"/>
        </a:accent5>
        <a:accent6>
          <a:srgbClr val="A4C6CE"/>
        </a:accent6>
        <a:hlink>
          <a:srgbClr val="FFCC00"/>
        </a:hlink>
        <a:folHlink>
          <a:srgbClr val="586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9">
        <a:dk1>
          <a:srgbClr val="3333FF"/>
        </a:dk1>
        <a:lt1>
          <a:srgbClr val="FFFFFF"/>
        </a:lt1>
        <a:dk2>
          <a:srgbClr val="000099"/>
        </a:dk2>
        <a:lt2>
          <a:srgbClr val="FFFFFF"/>
        </a:lt2>
        <a:accent1>
          <a:srgbClr val="339966"/>
        </a:accent1>
        <a:accent2>
          <a:srgbClr val="9999FF"/>
        </a:accent2>
        <a:accent3>
          <a:srgbClr val="AAAACA"/>
        </a:accent3>
        <a:accent4>
          <a:srgbClr val="DADADA"/>
        </a:accent4>
        <a:accent5>
          <a:srgbClr val="ADCAB8"/>
        </a:accent5>
        <a:accent6>
          <a:srgbClr val="8A8AE7"/>
        </a:accent6>
        <a:hlink>
          <a:srgbClr val="FFFF99"/>
        </a:hlink>
        <a:folHlink>
          <a:srgbClr val="17A0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0">
        <a:dk1>
          <a:srgbClr val="808000"/>
        </a:dk1>
        <a:lt1>
          <a:srgbClr val="FFFFFF"/>
        </a:lt1>
        <a:dk2>
          <a:srgbClr val="354418"/>
        </a:dk2>
        <a:lt2>
          <a:srgbClr val="FFFFFF"/>
        </a:lt2>
        <a:accent1>
          <a:srgbClr val="60897C"/>
        </a:accent1>
        <a:accent2>
          <a:srgbClr val="99CC00"/>
        </a:accent2>
        <a:accent3>
          <a:srgbClr val="AEB0AB"/>
        </a:accent3>
        <a:accent4>
          <a:srgbClr val="DADADA"/>
        </a:accent4>
        <a:accent5>
          <a:srgbClr val="B6C4BF"/>
        </a:accent5>
        <a:accent6>
          <a:srgbClr val="8AB900"/>
        </a:accent6>
        <a:hlink>
          <a:srgbClr val="CCCC00"/>
        </a:hlink>
        <a:folHlink>
          <a:srgbClr val="66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dial 11">
        <a:dk1>
          <a:srgbClr val="000000"/>
        </a:dk1>
        <a:lt1>
          <a:srgbClr val="FFFFFF"/>
        </a:lt1>
        <a:dk2>
          <a:srgbClr val="FFFFFF"/>
        </a:dk2>
        <a:lt2>
          <a:srgbClr val="00CC00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66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12">
        <a:dk1>
          <a:srgbClr val="000000"/>
        </a:dk1>
        <a:lt1>
          <a:srgbClr val="FFFFFF"/>
        </a:lt1>
        <a:dk2>
          <a:srgbClr val="FFFFFF"/>
        </a:dk2>
        <a:lt2>
          <a:srgbClr val="FF9900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dial 13">
        <a:dk1>
          <a:srgbClr val="000000"/>
        </a:dk1>
        <a:lt1>
          <a:srgbClr val="FFFFFF"/>
        </a:lt1>
        <a:dk2>
          <a:srgbClr val="FFFFFF"/>
        </a:dk2>
        <a:lt2>
          <a:srgbClr val="DC7004"/>
        </a:lt2>
        <a:accent1>
          <a:srgbClr val="99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8A8AE7"/>
        </a:accent6>
        <a:hlink>
          <a:srgbClr val="9966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xample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Example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Example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Example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Example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Example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Example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Example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Example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Example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Example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Example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Example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Example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Example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4726</TotalTime>
  <Words>5249</Words>
  <Application>Microsoft Office PowerPoint</Application>
  <PresentationFormat>On-screen Show (4:3)</PresentationFormat>
  <Paragraphs>1098</Paragraphs>
  <Slides>83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83</vt:i4>
      </vt:variant>
    </vt:vector>
  </HeadingPairs>
  <TitlesOfParts>
    <vt:vector size="99" baseType="lpstr">
      <vt:lpstr>Arial</vt:lpstr>
      <vt:lpstr>Arial Black</vt:lpstr>
      <vt:lpstr>Calibri</vt:lpstr>
      <vt:lpstr>Symbol</vt:lpstr>
      <vt:lpstr>Times New Roman</vt:lpstr>
      <vt:lpstr>Wingdings</vt:lpstr>
      <vt:lpstr>Office Theme</vt:lpstr>
      <vt:lpstr>Example</vt:lpstr>
      <vt:lpstr>5_Default Design</vt:lpstr>
      <vt:lpstr>6_Example</vt:lpstr>
      <vt:lpstr>8_Default Design</vt:lpstr>
      <vt:lpstr>8_Example</vt:lpstr>
      <vt:lpstr>11_Example</vt:lpstr>
      <vt:lpstr>Radial</vt:lpstr>
      <vt:lpstr>CS ChemDraw Drawing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Monoprotic Bronsted Acid and Base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Vastib</dc:creator>
  <cp:lastModifiedBy>Vastib</cp:lastModifiedBy>
  <cp:revision>114</cp:revision>
  <dcterms:created xsi:type="dcterms:W3CDTF">2006-08-16T00:00:00Z</dcterms:created>
  <dcterms:modified xsi:type="dcterms:W3CDTF">2019-03-10T16:17:02Z</dcterms:modified>
</cp:coreProperties>
</file>